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.xml" ContentType="application/vnd.openxmlformats-officedocument.presentationml.notesSlide+xml"/>
  <Override PartName="/ppt/charts/chart11.xml" ContentType="application/vnd.openxmlformats-officedocument.drawingml.chart+xml"/>
  <Override PartName="/ppt/notesSlides/notesSlide2.xml" ContentType="application/vnd.openxmlformats-officedocument.presentationml.notesSlide+xml"/>
  <Override PartName="/ppt/charts/chart12.xml" ContentType="application/vnd.openxmlformats-officedocument.drawingml.chart+xml"/>
  <Override PartName="/ppt/notesSlides/notesSlide3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notesSlides/notesSlide4.xml" ContentType="application/vnd.openxmlformats-officedocument.presentationml.notesSlide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3" r:id="rId2"/>
    <p:sldId id="310" r:id="rId3"/>
    <p:sldId id="312" r:id="rId4"/>
    <p:sldId id="260" r:id="rId5"/>
    <p:sldId id="315" r:id="rId6"/>
    <p:sldId id="257" r:id="rId7"/>
    <p:sldId id="259" r:id="rId8"/>
    <p:sldId id="258" r:id="rId9"/>
    <p:sldId id="279" r:id="rId10"/>
    <p:sldId id="272" r:id="rId11"/>
    <p:sldId id="297" r:id="rId12"/>
    <p:sldId id="265" r:id="rId13"/>
    <p:sldId id="262" r:id="rId14"/>
    <p:sldId id="267" r:id="rId15"/>
    <p:sldId id="309" r:id="rId16"/>
    <p:sldId id="266" r:id="rId17"/>
    <p:sldId id="308" r:id="rId18"/>
    <p:sldId id="311" r:id="rId19"/>
    <p:sldId id="307" r:id="rId20"/>
    <p:sldId id="291" r:id="rId21"/>
    <p:sldId id="294" r:id="rId22"/>
    <p:sldId id="292" r:id="rId23"/>
    <p:sldId id="313" r:id="rId24"/>
    <p:sldId id="271" r:id="rId25"/>
    <p:sldId id="317" r:id="rId26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66199" autoAdjust="0"/>
  </p:normalViewPr>
  <p:slideViewPr>
    <p:cSldViewPr>
      <p:cViewPr varScale="1">
        <p:scale>
          <a:sx n="72" d="100"/>
          <a:sy n="72" d="100"/>
        </p:scale>
        <p:origin x="277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RIEK-PC\travail\Enqu&#234;tes%20OTSI\Radioscopie\Radioscopie%202019\r&#233;sultats%202019\r&#233;sultats%20Is&#232;re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RIEK-PC\Travail\Enqu&#234;tes%20OTSI\Radioscopie\Radioscopie%202019\r&#233;sultats%202019\r&#233;sultats%20Is&#232;re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ek.VERHOEVEN\Desktop\r&#233;sultats%20Is&#232;re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ek.VERHOEVEN\Desktop\r&#233;sultats%20Is&#232;re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ek.VERHOEVEN\Desktop\r&#233;sultats%20Is&#232;re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RIEK-PC\travail\Enqu&#234;tes%20OTSI\Radioscopie\Radioscopie%202019\r&#233;sultats%202019\r&#233;sultats%20Is&#232;re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RIEK-PC\travail\Enqu&#234;tes%20OTSI\Radioscopie\Radioscopie%202019\r&#233;sultats%202019\r&#233;sultats%20Is&#232;re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RIEK-PC\travail\Enqu&#234;tes%20OTSI\Radioscopie\Radioscopie%202019\r&#233;sultats%202019\r&#233;sultats%20Is&#232;re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RIEK-PC\travail\Enqu&#234;tes%20OTSI\Radioscopie\Radioscopie%202019\r&#233;sultats%202019\r&#233;sultats%20Is&#232;r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RIEK-PC\Travail\Enqu&#234;tes%20OTSI\Radioscopie\Radioscopie%202019\r&#233;sultats%202019\r&#233;sultats%20Is&#232;r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RIEK-PC\Travail\Enqu&#234;tes%20OTSI\Radioscopie\Radioscopie%202019\r&#233;sultats%202019\r&#233;sultats%20AURA%20comple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RIEK-PC\Travail\Enqu&#234;tes%20OTSI\Radioscopie\Radioscopie%202019\r&#233;sultats%202019\r&#233;sultats%20Is&#232;re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MARIEK-PC\travail\Enqu&#234;tes%20OTSI\Radioscopie\Radioscopie%202019\r&#233;sultats%202019\r&#233;sultats%20Is&#232;r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RIEK-PC\travail\Enqu&#234;tes%20OTSI\Radioscopie\Radioscopie%202019\r&#233;sultats%202019\r&#233;sultats%20Is&#232;r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RIEK-PC\travail\Enqu&#234;tes%20OTSI\Radioscopie\Radioscopie%202019\r&#233;sultats%202019\r&#233;sultats%20AURA%20complet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RIEK-PC\Travail\Enqu&#234;tes%20OTSI\Radioscopie\Radioscopie%202019\r&#233;sultats%202019\r&#233;sultats%20Is&#232;re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RIEK-PC\Travail\Enqu&#234;tes%20OTSI\Radioscopie\Radioscopie%202019\r&#233;sultats%202019\r&#233;sultats%20AURA%20comple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'Certifs labels'!$A$24:$A$29</c:f>
              <c:strCache>
                <c:ptCount val="6"/>
                <c:pt idx="0">
                  <c:v>Station Verte</c:v>
                </c:pt>
                <c:pt idx="1">
                  <c:v>Famille Plus</c:v>
                </c:pt>
                <c:pt idx="2">
                  <c:v>Ville ou Pays d'Art et d'Histoire</c:v>
                </c:pt>
                <c:pt idx="3">
                  <c:v>Plus Beaux Villages de France</c:v>
                </c:pt>
                <c:pt idx="4">
                  <c:v>Plus Beaux Détours de France</c:v>
                </c:pt>
                <c:pt idx="5">
                  <c:v>Aucun</c:v>
                </c:pt>
              </c:strCache>
            </c:strRef>
          </c:cat>
          <c:val>
            <c:numRef>
              <c:f>'Certifs labels'!$B$24:$B$29</c:f>
              <c:numCache>
                <c:formatCode>General</c:formatCode>
                <c:ptCount val="6"/>
                <c:pt idx="0">
                  <c:v>7</c:v>
                </c:pt>
                <c:pt idx="1">
                  <c:v>6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CE-425D-9879-E9F023BE2D0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8251776"/>
        <c:axId val="148253312"/>
      </c:barChart>
      <c:catAx>
        <c:axId val="14825177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148253312"/>
        <c:crosses val="autoZero"/>
        <c:auto val="1"/>
        <c:lblAlgn val="ctr"/>
        <c:lblOffset val="100"/>
        <c:noMultiLvlLbl val="0"/>
      </c:catAx>
      <c:valAx>
        <c:axId val="14825331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482517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fr-F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805555555555555"/>
          <c:y val="0.2013888888888889"/>
          <c:w val="0.41111111111111109"/>
          <c:h val="0.68518518518518523"/>
        </c:manualLayout>
      </c:layout>
      <c:pieChart>
        <c:varyColors val="1"/>
        <c:ser>
          <c:idx val="0"/>
          <c:order val="0"/>
          <c:explosion val="5"/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4BBE-4706-95A7-C33B4FC2FC42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3-4BBE-4706-95A7-C33B4FC2FC42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5-4BBE-4706-95A7-C33B4FC2FC42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7-4BBE-4706-95A7-C33B4FC2FC42}"/>
              </c:ext>
            </c:extLst>
          </c:dPt>
          <c:dPt>
            <c:idx val="4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9-4BBE-4706-95A7-C33B4FC2FC42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200" dirty="0"/>
                      <a:t>48%</a:t>
                    </a:r>
                    <a:endParaRPr lang="en-US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BE-4706-95A7-C33B4FC2FC4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200"/>
                      <a:t>11</a:t>
                    </a:r>
                    <a:r>
                      <a:rPr lang="en-US" sz="1200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BE-4706-95A7-C33B4FC2FC4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200"/>
                      <a:t>11</a:t>
                    </a:r>
                    <a:r>
                      <a:rPr lang="en-US" sz="1200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BBE-4706-95A7-C33B4FC2FC4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200"/>
                      <a:t>11</a:t>
                    </a:r>
                    <a:r>
                      <a:rPr lang="en-US" sz="1200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BBE-4706-95A7-C33B4FC2FC4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200"/>
                      <a:t>19</a:t>
                    </a:r>
                    <a:r>
                      <a:rPr lang="en-US" sz="1200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BBE-4706-95A7-C33B4FC2FC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'comparaison 2016'!$A$62:$A$66</c:f>
              <c:strCache>
                <c:ptCount val="5"/>
                <c:pt idx="0">
                  <c:v>NC (Non classé)</c:v>
                </c:pt>
                <c:pt idx="1">
                  <c:v>Classement en étoiles</c:v>
                </c:pt>
                <c:pt idx="2">
                  <c:v>Catégorie I</c:v>
                </c:pt>
                <c:pt idx="3">
                  <c:v>Catégorie II</c:v>
                </c:pt>
                <c:pt idx="4">
                  <c:v>Catégorie III</c:v>
                </c:pt>
              </c:strCache>
            </c:strRef>
          </c:cat>
          <c:val>
            <c:numRef>
              <c:f>'comparaison 2016'!$B$62:$B$66</c:f>
              <c:numCache>
                <c:formatCode>General</c:formatCode>
                <c:ptCount val="5"/>
                <c:pt idx="0">
                  <c:v>22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BBE-4706-95A7-C33B4FC2FC42}"/>
            </c:ext>
          </c:extLst>
        </c:ser>
        <c:ser>
          <c:idx val="1"/>
          <c:order val="1"/>
          <c:cat>
            <c:strRef>
              <c:f>'comparaison 2016'!$A$62:$A$66</c:f>
              <c:strCache>
                <c:ptCount val="5"/>
                <c:pt idx="0">
                  <c:v>NC (Non classé)</c:v>
                </c:pt>
                <c:pt idx="1">
                  <c:v>Classement en étoiles</c:v>
                </c:pt>
                <c:pt idx="2">
                  <c:v>Catégorie I</c:v>
                </c:pt>
                <c:pt idx="3">
                  <c:v>Catégorie II</c:v>
                </c:pt>
                <c:pt idx="4">
                  <c:v>Catégorie III</c:v>
                </c:pt>
              </c:strCache>
            </c:strRef>
          </c:cat>
          <c:val>
            <c:numRef>
              <c:f>'comparaison 2016'!$C$62:$C$66</c:f>
              <c:numCache>
                <c:formatCode>0%</c:formatCode>
                <c:ptCount val="5"/>
                <c:pt idx="0">
                  <c:v>0.47826086956521741</c:v>
                </c:pt>
                <c:pt idx="1">
                  <c:v>0.10869565217391304</c:v>
                </c:pt>
                <c:pt idx="2">
                  <c:v>0.10869565217391304</c:v>
                </c:pt>
                <c:pt idx="3">
                  <c:v>0.10869565217391304</c:v>
                </c:pt>
                <c:pt idx="4">
                  <c:v>0.19565217391304349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BBE-4706-95A7-C33B4FC2FC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62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Missions!$C$1</c:f>
              <c:strCache>
                <c:ptCount val="1"/>
                <c:pt idx="0">
                  <c:v>% des OT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44E-4EBA-9F41-A5F5491E8C8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44E-4EBA-9F41-A5F5491E8C8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44E-4EBA-9F41-A5F5491E8C8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44E-4EBA-9F41-A5F5491E8C8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44E-4EBA-9F41-A5F5491E8C8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44E-4EBA-9F41-A5F5491E8C87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11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44E-4EBA-9F41-A5F5491E8C87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10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44E-4EBA-9F41-A5F5491E8C87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44E-4EBA-9F41-A5F5491E8C87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44E-4EBA-9F41-A5F5491E8C87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44E-4EBA-9F41-A5F5491E8C87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44E-4EBA-9F41-A5F5491E8C8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Missions!$A$2:$A$13</c:f>
              <c:strCache>
                <c:ptCount val="12"/>
                <c:pt idx="0">
                  <c:v>Vente de billetterie</c:v>
                </c:pt>
                <c:pt idx="1">
                  <c:v>Vente de produits boutique</c:v>
                </c:pt>
                <c:pt idx="2">
                  <c:v>Observation touristique locale</c:v>
                </c:pt>
                <c:pt idx="3">
                  <c:v>Organisation de manifestations ou évènements</c:v>
                </c:pt>
                <c:pt idx="4">
                  <c:v>Animation numérique de territoire</c:v>
                </c:pt>
                <c:pt idx="5">
                  <c:v>Exploitation/gestion d'installations touristiques ou équipements</c:v>
                </c:pt>
                <c:pt idx="6">
                  <c:v>Commercialisation de produits touristiques</c:v>
                </c:pt>
                <c:pt idx="7">
                  <c:v>Organisation de visites guidées</c:v>
                </c:pt>
                <c:pt idx="8">
                  <c:v>Développement du tourisme d'affaires</c:v>
                </c:pt>
                <c:pt idx="9">
                  <c:v>Qualification des hébergements</c:v>
                </c:pt>
                <c:pt idx="10">
                  <c:v>Location de matériel (vélos ou autre...)</c:v>
                </c:pt>
                <c:pt idx="11">
                  <c:v>Accompagnement des prestataires et porteurs de projet</c:v>
                </c:pt>
              </c:strCache>
            </c:strRef>
          </c:cat>
          <c:val>
            <c:numRef>
              <c:f>Missions!$C$2:$C$13</c:f>
              <c:numCache>
                <c:formatCode>0%</c:formatCode>
                <c:ptCount val="12"/>
                <c:pt idx="0">
                  <c:v>0.86956521739130432</c:v>
                </c:pt>
                <c:pt idx="1">
                  <c:v>0.78260869565217395</c:v>
                </c:pt>
                <c:pt idx="2">
                  <c:v>0.73913043478260865</c:v>
                </c:pt>
                <c:pt idx="3">
                  <c:v>0.69565217391304346</c:v>
                </c:pt>
                <c:pt idx="4">
                  <c:v>0.65217391304347827</c:v>
                </c:pt>
                <c:pt idx="5">
                  <c:v>0.47826086956521741</c:v>
                </c:pt>
                <c:pt idx="6">
                  <c:v>0.47826086956521741</c:v>
                </c:pt>
                <c:pt idx="7">
                  <c:v>0.43478260869565216</c:v>
                </c:pt>
                <c:pt idx="8">
                  <c:v>0.39130434782608697</c:v>
                </c:pt>
                <c:pt idx="9">
                  <c:v>0.34782608695652173</c:v>
                </c:pt>
                <c:pt idx="10">
                  <c:v>0.2608695652173913</c:v>
                </c:pt>
                <c:pt idx="11">
                  <c:v>4.3478260869565216E-2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95-4810-A913-F9F32350801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6206848"/>
        <c:axId val="186238464"/>
      </c:barChart>
      <c:catAx>
        <c:axId val="18620684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b="1"/>
            </a:pPr>
            <a:endParaRPr lang="fr-FR"/>
          </a:p>
        </c:txPr>
        <c:crossAx val="186238464"/>
        <c:crosses val="autoZero"/>
        <c:auto val="1"/>
        <c:lblAlgn val="ctr"/>
        <c:lblOffset val="100"/>
        <c:noMultiLvlLbl val="0"/>
      </c:catAx>
      <c:valAx>
        <c:axId val="186238464"/>
        <c:scaling>
          <c:orientation val="minMax"/>
        </c:scaling>
        <c:delete val="0"/>
        <c:axPos val="t"/>
        <c:majorGridlines/>
        <c:numFmt formatCode="0%" sourceLinked="1"/>
        <c:majorTickMark val="out"/>
        <c:minorTickMark val="none"/>
        <c:tickLblPos val="nextTo"/>
        <c:spPr>
          <a:noFill/>
          <a:ln>
            <a:noFill/>
          </a:ln>
        </c:spPr>
        <c:crossAx val="18620684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fr-F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'Réseaux sociaux'!$D$1</c:f>
              <c:strCache>
                <c:ptCount val="1"/>
                <c:pt idx="0">
                  <c:v>% des OT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24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16E-4919-B307-F4D010BD8D1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16E-4919-B307-F4D010BD8D1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16E-4919-B307-F4D010BD8D1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16E-4919-B307-F4D010BD8D1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3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16E-4919-B307-F4D010BD8D1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16E-4919-B307-F4D010BD8D12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'Réseaux sociaux'!$B$2:$B$7</c:f>
              <c:strCache>
                <c:ptCount val="6"/>
                <c:pt idx="0">
                  <c:v>Page Facebook</c:v>
                </c:pt>
                <c:pt idx="1">
                  <c:v> Instagram</c:v>
                </c:pt>
                <c:pt idx="2">
                  <c:v> Chaîne YouTube</c:v>
                </c:pt>
                <c:pt idx="3">
                  <c:v> Twitter</c:v>
                </c:pt>
                <c:pt idx="4">
                  <c:v> Flickr</c:v>
                </c:pt>
                <c:pt idx="5">
                  <c:v> Pinterest</c:v>
                </c:pt>
              </c:strCache>
            </c:strRef>
          </c:cat>
          <c:val>
            <c:numRef>
              <c:f>'Réseaux sociaux'!$D$2:$D$7</c:f>
              <c:numCache>
                <c:formatCode>0%</c:formatCode>
                <c:ptCount val="6"/>
                <c:pt idx="0">
                  <c:v>1</c:v>
                </c:pt>
                <c:pt idx="1">
                  <c:v>0.83333333333333337</c:v>
                </c:pt>
                <c:pt idx="2">
                  <c:v>0.625</c:v>
                </c:pt>
                <c:pt idx="3">
                  <c:v>0.5</c:v>
                </c:pt>
                <c:pt idx="4">
                  <c:v>0.125</c:v>
                </c:pt>
                <c:pt idx="5">
                  <c:v>4.1666666666666664E-2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F2-47C2-AA3C-D0AFD7C954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429824"/>
        <c:axId val="186431360"/>
      </c:barChart>
      <c:catAx>
        <c:axId val="18642982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fr-FR"/>
          </a:p>
        </c:txPr>
        <c:crossAx val="186431360"/>
        <c:crosses val="autoZero"/>
        <c:auto val="1"/>
        <c:lblAlgn val="ctr"/>
        <c:lblOffset val="100"/>
        <c:noMultiLvlLbl val="0"/>
      </c:catAx>
      <c:valAx>
        <c:axId val="186431360"/>
        <c:scaling>
          <c:orientation val="minMax"/>
          <c:max val="1"/>
        </c:scaling>
        <c:delete val="0"/>
        <c:axPos val="t"/>
        <c:majorGridlines/>
        <c:numFmt formatCode="0%" sourceLinked="1"/>
        <c:majorTickMark val="out"/>
        <c:minorTickMark val="none"/>
        <c:tickLblPos val="nextTo"/>
        <c:crossAx val="1864298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fr-F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Trad!$C$28</c:f>
              <c:strCache>
                <c:ptCount val="1"/>
                <c:pt idx="0">
                  <c:v>documentation touristique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23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1CF-4846-9683-EB153627DDE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CF-4846-9683-EB153627DDE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1CF-4846-9683-EB153627DDE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4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CF-4846-9683-EB153627DDE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1CF-4846-9683-EB153627DDE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CF-4846-9683-EB153627DDEA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Trad!$B$29:$B$34</c:f>
              <c:strCache>
                <c:ptCount val="6"/>
                <c:pt idx="0">
                  <c:v>Anglais</c:v>
                </c:pt>
                <c:pt idx="1">
                  <c:v> Néerlandais</c:v>
                </c:pt>
                <c:pt idx="2">
                  <c:v> Allemand</c:v>
                </c:pt>
                <c:pt idx="3">
                  <c:v> Italien</c:v>
                </c:pt>
                <c:pt idx="4">
                  <c:v> Espagnol</c:v>
                </c:pt>
                <c:pt idx="5">
                  <c:v> Russe</c:v>
                </c:pt>
              </c:strCache>
            </c:strRef>
          </c:cat>
          <c:val>
            <c:numRef>
              <c:f>Trad!$C$29:$C$34</c:f>
              <c:numCache>
                <c:formatCode>0%</c:formatCode>
                <c:ptCount val="6"/>
                <c:pt idx="0">
                  <c:v>0.95833333333333337</c:v>
                </c:pt>
                <c:pt idx="1">
                  <c:v>0.375</c:v>
                </c:pt>
                <c:pt idx="2">
                  <c:v>0.20833333333333334</c:v>
                </c:pt>
                <c:pt idx="3">
                  <c:v>0.16666666666666666</c:v>
                </c:pt>
                <c:pt idx="4">
                  <c:v>8.3333333333333329E-2</c:v>
                </c:pt>
                <c:pt idx="5">
                  <c:v>4.1666666666666664E-2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1CF-4846-9683-EB153627DDEA}"/>
            </c:ext>
          </c:extLst>
        </c:ser>
        <c:ser>
          <c:idx val="1"/>
          <c:order val="1"/>
          <c:tx>
            <c:strRef>
              <c:f>Trad!$D$28</c:f>
              <c:strCache>
                <c:ptCount val="1"/>
                <c:pt idx="0">
                  <c:v>site internet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1CF-4846-9683-EB153627DDE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1CF-4846-9683-EB153627DDE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8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1CF-4846-9683-EB153627DDE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1CF-4846-9683-EB153627DDE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1CF-4846-9683-EB153627DDEA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Trad!$B$29:$B$34</c:f>
              <c:strCache>
                <c:ptCount val="6"/>
                <c:pt idx="0">
                  <c:v>Anglais</c:v>
                </c:pt>
                <c:pt idx="1">
                  <c:v> Néerlandais</c:v>
                </c:pt>
                <c:pt idx="2">
                  <c:v> Allemand</c:v>
                </c:pt>
                <c:pt idx="3">
                  <c:v> Italien</c:v>
                </c:pt>
                <c:pt idx="4">
                  <c:v> Espagnol</c:v>
                </c:pt>
                <c:pt idx="5">
                  <c:v> Russe</c:v>
                </c:pt>
              </c:strCache>
            </c:strRef>
          </c:cat>
          <c:val>
            <c:numRef>
              <c:f>Trad!$D$29:$D$34</c:f>
              <c:numCache>
                <c:formatCode>0%</c:formatCode>
                <c:ptCount val="6"/>
                <c:pt idx="0">
                  <c:v>0.875</c:v>
                </c:pt>
                <c:pt idx="1">
                  <c:v>0.29166666666666669</c:v>
                </c:pt>
                <c:pt idx="2">
                  <c:v>0.33333333333333331</c:v>
                </c:pt>
                <c:pt idx="3">
                  <c:v>0.125</c:v>
                </c:pt>
                <c:pt idx="4">
                  <c:v>8.3333333333333329E-2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1CF-4846-9683-EB153627DDE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6498432"/>
        <c:axId val="186516608"/>
      </c:barChart>
      <c:catAx>
        <c:axId val="186498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6516608"/>
        <c:crosses val="autoZero"/>
        <c:auto val="1"/>
        <c:lblAlgn val="ctr"/>
        <c:lblOffset val="100"/>
        <c:noMultiLvlLbl val="0"/>
      </c:catAx>
      <c:valAx>
        <c:axId val="186516608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864984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fr-F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600"/>
                      <a:t>11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48C-44EE-A9E5-EFE98874C14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600"/>
                      <a:t>2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48C-44EE-A9E5-EFE98874C14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600"/>
                      <a:t>1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48C-44EE-A9E5-EFE98874C1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'Certifs labels'!$B$2:$B$4</c:f>
              <c:strCache>
                <c:ptCount val="3"/>
                <c:pt idx="0">
                  <c:v>Qualité tourisme</c:v>
                </c:pt>
                <c:pt idx="1">
                  <c:v> Tourisme et Handicap</c:v>
                </c:pt>
                <c:pt idx="2">
                  <c:v> Accueil Vélo</c:v>
                </c:pt>
              </c:strCache>
            </c:strRef>
          </c:cat>
          <c:val>
            <c:numRef>
              <c:f>'Certifs labels'!$D$2:$D$4</c:f>
              <c:numCache>
                <c:formatCode>0%</c:formatCode>
                <c:ptCount val="3"/>
                <c:pt idx="0">
                  <c:v>0.45833333333333331</c:v>
                </c:pt>
                <c:pt idx="1">
                  <c:v>8.3333333333333329E-2</c:v>
                </c:pt>
                <c:pt idx="2">
                  <c:v>4.1666666666666664E-2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8C-44EE-A9E5-EFE98874C14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6534144"/>
        <c:axId val="186569856"/>
      </c:barChart>
      <c:catAx>
        <c:axId val="18653414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fr-FR"/>
          </a:p>
        </c:txPr>
        <c:crossAx val="186569856"/>
        <c:crosses val="autoZero"/>
        <c:auto val="1"/>
        <c:lblAlgn val="ctr"/>
        <c:lblOffset val="100"/>
        <c:noMultiLvlLbl val="0"/>
      </c:catAx>
      <c:valAx>
        <c:axId val="186569856"/>
        <c:scaling>
          <c:orientation val="minMax"/>
        </c:scaling>
        <c:delete val="0"/>
        <c:axPos val="t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fr-FR"/>
          </a:p>
        </c:txPr>
        <c:crossAx val="1865341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RH!$R$17:$R$18</c:f>
              <c:strCache>
                <c:ptCount val="2"/>
                <c:pt idx="0">
                  <c:v>Communal</c:v>
                </c:pt>
                <c:pt idx="1">
                  <c:v>Communautaire/Intercommunautaire</c:v>
                </c:pt>
              </c:strCache>
            </c:strRef>
          </c:cat>
          <c:val>
            <c:numRef>
              <c:f>RH!$T$17:$T$18</c:f>
              <c:numCache>
                <c:formatCode>0.0</c:formatCode>
                <c:ptCount val="2"/>
                <c:pt idx="0" formatCode="0">
                  <c:v>15.007777777777777</c:v>
                </c:pt>
                <c:pt idx="1">
                  <c:v>10.889333333333331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F5-4EFD-9624-7A31A3A6C7B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6574336"/>
        <c:axId val="186613120"/>
      </c:barChart>
      <c:catAx>
        <c:axId val="186574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fr-FR"/>
          </a:p>
        </c:txPr>
        <c:crossAx val="186613120"/>
        <c:crosses val="autoZero"/>
        <c:auto val="1"/>
        <c:lblAlgn val="ctr"/>
        <c:lblOffset val="100"/>
        <c:noMultiLvlLbl val="0"/>
      </c:catAx>
      <c:valAx>
        <c:axId val="186613120"/>
        <c:scaling>
          <c:orientation val="minMax"/>
        </c:scaling>
        <c:delete val="1"/>
        <c:axPos val="t"/>
        <c:numFmt formatCode="0" sourceLinked="1"/>
        <c:majorTickMark val="out"/>
        <c:minorTickMark val="none"/>
        <c:tickLblPos val="nextTo"/>
        <c:crossAx val="1865743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786590312574564"/>
          <c:y val="0.18699575133226884"/>
          <c:w val="0.62849773323789071"/>
          <c:h val="0.76400004770630869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Budget!$J$30:$J$31</c:f>
              <c:strCache>
                <c:ptCount val="2"/>
                <c:pt idx="0">
                  <c:v>Communautaire/Intercommunautaire</c:v>
                </c:pt>
                <c:pt idx="1">
                  <c:v>Communal</c:v>
                </c:pt>
              </c:strCache>
            </c:strRef>
          </c:cat>
          <c:val>
            <c:numRef>
              <c:f>Budget!$K$30:$K$31</c:f>
              <c:numCache>
                <c:formatCode>#,##0\ "€"</c:formatCode>
                <c:ptCount val="2"/>
                <c:pt idx="0">
                  <c:v>990942.38461538462</c:v>
                </c:pt>
                <c:pt idx="1">
                  <c:v>1677348.6666666667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58-4635-89B0-B71BF2CB030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6632832"/>
        <c:axId val="186635776"/>
      </c:barChart>
      <c:catAx>
        <c:axId val="18663283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fr-FR"/>
          </a:p>
        </c:txPr>
        <c:crossAx val="186635776"/>
        <c:crosses val="autoZero"/>
        <c:auto val="1"/>
        <c:lblAlgn val="ctr"/>
        <c:lblOffset val="100"/>
        <c:noMultiLvlLbl val="0"/>
      </c:catAx>
      <c:valAx>
        <c:axId val="186635776"/>
        <c:scaling>
          <c:orientation val="minMax"/>
        </c:scaling>
        <c:delete val="1"/>
        <c:axPos val="b"/>
        <c:numFmt formatCode="#,##0\ &quot;€&quot;" sourceLinked="1"/>
        <c:majorTickMark val="out"/>
        <c:minorTickMark val="none"/>
        <c:tickLblPos val="nextTo"/>
        <c:crossAx val="1866328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TS!$C$36</c:f>
              <c:strCache>
                <c:ptCount val="1"/>
                <c:pt idx="0">
                  <c:v>Lits touristiques marchands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TS!$A$37:$A$52</c:f>
              <c:strCache>
                <c:ptCount val="16"/>
                <c:pt idx="0">
                  <c:v>OT Corrençon</c:v>
                </c:pt>
                <c:pt idx="1">
                  <c:v>OTT Uriage</c:v>
                </c:pt>
                <c:pt idx="2">
                  <c:v>OT CAPI</c:v>
                </c:pt>
                <c:pt idx="3">
                  <c:v>OT Oz en Oisans</c:v>
                </c:pt>
                <c:pt idx="4">
                  <c:v>OT Vaujany</c:v>
                </c:pt>
                <c:pt idx="5">
                  <c:v>Matheysine Tourisme</c:v>
                </c:pt>
                <c:pt idx="6">
                  <c:v>OT Coeur de Chartreuse</c:v>
                </c:pt>
                <c:pt idx="7">
                  <c:v>Vienne Condrieu Tourisme</c:v>
                </c:pt>
                <c:pt idx="8">
                  <c:v>Oisans Tourisme</c:v>
                </c:pt>
                <c:pt idx="9">
                  <c:v>OTI Saint-Marcellin Vercors Isère</c:v>
                </c:pt>
                <c:pt idx="10">
                  <c:v>OT Trièves</c:v>
                </c:pt>
                <c:pt idx="11">
                  <c:v>OT  l'Alpe d'Huez</c:v>
                </c:pt>
                <c:pt idx="12">
                  <c:v>OMT Villard de Lans</c:v>
                </c:pt>
                <c:pt idx="13">
                  <c:v>OT  Chamrousse</c:v>
                </c:pt>
                <c:pt idx="14">
                  <c:v>OT Grenoble Alpes Métropole</c:v>
                </c:pt>
                <c:pt idx="15">
                  <c:v>OT les 2 Alpes</c:v>
                </c:pt>
              </c:strCache>
            </c:strRef>
          </c:cat>
          <c:val>
            <c:numRef>
              <c:f>TS!$C$37:$C$52</c:f>
              <c:numCache>
                <c:formatCode>General</c:formatCode>
                <c:ptCount val="16"/>
                <c:pt idx="0">
                  <c:v>629</c:v>
                </c:pt>
                <c:pt idx="1">
                  <c:v>1200</c:v>
                </c:pt>
                <c:pt idx="2">
                  <c:v>2443</c:v>
                </c:pt>
                <c:pt idx="3">
                  <c:v>2572</c:v>
                </c:pt>
                <c:pt idx="4">
                  <c:v>2800</c:v>
                </c:pt>
                <c:pt idx="5">
                  <c:v>3400</c:v>
                </c:pt>
                <c:pt idx="6">
                  <c:v>3427</c:v>
                </c:pt>
                <c:pt idx="7">
                  <c:v>3550</c:v>
                </c:pt>
                <c:pt idx="8">
                  <c:v>3728</c:v>
                </c:pt>
                <c:pt idx="9">
                  <c:v>4000</c:v>
                </c:pt>
                <c:pt idx="10">
                  <c:v>5560</c:v>
                </c:pt>
                <c:pt idx="11">
                  <c:v>8000</c:v>
                </c:pt>
                <c:pt idx="12">
                  <c:v>9000</c:v>
                </c:pt>
                <c:pt idx="13">
                  <c:v>12000</c:v>
                </c:pt>
                <c:pt idx="14">
                  <c:v>12137</c:v>
                </c:pt>
                <c:pt idx="15">
                  <c:v>18000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35-4504-A8CC-2C7FED5EE0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916224"/>
        <c:axId val="186963072"/>
      </c:barChart>
      <c:lineChart>
        <c:grouping val="standard"/>
        <c:varyColors val="0"/>
        <c:ser>
          <c:idx val="0"/>
          <c:order val="0"/>
          <c:tx>
            <c:strRef>
              <c:f>TS!$B$36</c:f>
              <c:strCache>
                <c:ptCount val="1"/>
                <c:pt idx="0">
                  <c:v>Taxe de séjour perçue sur le territoire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strRef>
              <c:f>TS!$A$37:$A$52</c:f>
              <c:strCache>
                <c:ptCount val="16"/>
                <c:pt idx="0">
                  <c:v>OT Corrençon</c:v>
                </c:pt>
                <c:pt idx="1">
                  <c:v>OTT Uriage</c:v>
                </c:pt>
                <c:pt idx="2">
                  <c:v>OT CAPI</c:v>
                </c:pt>
                <c:pt idx="3">
                  <c:v>OT Oz en Oisans</c:v>
                </c:pt>
                <c:pt idx="4">
                  <c:v>OT Vaujany</c:v>
                </c:pt>
                <c:pt idx="5">
                  <c:v>Matheysine Tourisme</c:v>
                </c:pt>
                <c:pt idx="6">
                  <c:v>OT Coeur de Chartreuse</c:v>
                </c:pt>
                <c:pt idx="7">
                  <c:v>Vienne Condrieu Tourisme</c:v>
                </c:pt>
                <c:pt idx="8">
                  <c:v>Oisans Tourisme</c:v>
                </c:pt>
                <c:pt idx="9">
                  <c:v>OTI Saint-Marcellin Vercors Isère</c:v>
                </c:pt>
                <c:pt idx="10">
                  <c:v>OT Trièves</c:v>
                </c:pt>
                <c:pt idx="11">
                  <c:v>OT  l'Alpe d'Huez</c:v>
                </c:pt>
                <c:pt idx="12">
                  <c:v>OMT Villard de Lans</c:v>
                </c:pt>
                <c:pt idx="13">
                  <c:v>OT  Chamrousse</c:v>
                </c:pt>
                <c:pt idx="14">
                  <c:v>OT Grenoble Alpes Métropole</c:v>
                </c:pt>
                <c:pt idx="15">
                  <c:v>OT les 2 Alpes</c:v>
                </c:pt>
              </c:strCache>
            </c:strRef>
          </c:cat>
          <c:val>
            <c:numRef>
              <c:f>TS!$B$37:$B$52</c:f>
              <c:numCache>
                <c:formatCode>#,##0</c:formatCode>
                <c:ptCount val="16"/>
                <c:pt idx="0">
                  <c:v>32035</c:v>
                </c:pt>
                <c:pt idx="1">
                  <c:v>35000</c:v>
                </c:pt>
                <c:pt idx="2">
                  <c:v>250000</c:v>
                </c:pt>
                <c:pt idx="3">
                  <c:v>107662</c:v>
                </c:pt>
                <c:pt idx="4">
                  <c:v>80000</c:v>
                </c:pt>
                <c:pt idx="5">
                  <c:v>120000</c:v>
                </c:pt>
                <c:pt idx="6">
                  <c:v>30000</c:v>
                </c:pt>
                <c:pt idx="7">
                  <c:v>170000</c:v>
                </c:pt>
                <c:pt idx="8">
                  <c:v>232000</c:v>
                </c:pt>
                <c:pt idx="9">
                  <c:v>89000</c:v>
                </c:pt>
                <c:pt idx="10">
                  <c:v>63267.519999999997</c:v>
                </c:pt>
                <c:pt idx="11">
                  <c:v>950000</c:v>
                </c:pt>
                <c:pt idx="12">
                  <c:v>131000</c:v>
                </c:pt>
                <c:pt idx="13">
                  <c:v>229000</c:v>
                </c:pt>
                <c:pt idx="14">
                  <c:v>1076020</c:v>
                </c:pt>
                <c:pt idx="15">
                  <c:v>950000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E35-4504-A8CC-2C7FED5EE0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6966400"/>
        <c:axId val="186964608"/>
      </c:lineChart>
      <c:catAx>
        <c:axId val="18691622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86963072"/>
        <c:crosses val="autoZero"/>
        <c:auto val="1"/>
        <c:lblAlgn val="ctr"/>
        <c:lblOffset val="100"/>
        <c:noMultiLvlLbl val="0"/>
      </c:catAx>
      <c:valAx>
        <c:axId val="186963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6916224"/>
        <c:crosses val="autoZero"/>
        <c:crossBetween val="between"/>
      </c:valAx>
      <c:valAx>
        <c:axId val="186964608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crossAx val="186966400"/>
        <c:crosses val="max"/>
        <c:crossBetween val="between"/>
      </c:valAx>
      <c:catAx>
        <c:axId val="1869664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6964608"/>
        <c:crosses val="autoZero"/>
        <c:auto val="1"/>
        <c:lblAlgn val="ctr"/>
        <c:lblOffset val="100"/>
        <c:noMultiLvlLbl val="0"/>
      </c:catAx>
    </c:plotArea>
    <c:legend>
      <c:legendPos val="r"/>
      <c:overlay val="0"/>
      <c:txPr>
        <a:bodyPr/>
        <a:lstStyle/>
        <a:p>
          <a:pPr>
            <a:defRPr sz="1200"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246441216676408"/>
          <c:y val="7.7786274338312297E-2"/>
          <c:w val="0.53821294413342158"/>
          <c:h val="0.79014240734481034"/>
        </c:manualLayout>
      </c:layout>
      <c:pieChart>
        <c:varyColors val="1"/>
        <c:ser>
          <c:idx val="0"/>
          <c:order val="0"/>
          <c:explosion val="4"/>
          <c:dLbls>
            <c:dLbl>
              <c:idx val="0"/>
              <c:layout>
                <c:manualLayout>
                  <c:x val="2.0166841365452149E-2"/>
                  <c:y val="-2.62677669384252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38%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7D3-440B-A708-F057CF919C26}"/>
                </c:ext>
              </c:extLst>
            </c:dLbl>
            <c:dLbl>
              <c:idx val="1"/>
              <c:layout>
                <c:manualLayout>
                  <c:x val="3.2287072772912511E-3"/>
                  <c:y val="-7.5050762681215088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58%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7D3-440B-A708-F057CF919C26}"/>
                </c:ext>
              </c:extLst>
            </c:dLbl>
            <c:dLbl>
              <c:idx val="2"/>
              <c:layout>
                <c:manualLayout>
                  <c:x val="2.2944310535545297E-3"/>
                  <c:y val="-1.125761440218226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7D3-440B-A708-F057CF919C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fr-FR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'Terr de cptce'!$A$2:$A$4</c:f>
              <c:strCache>
                <c:ptCount val="3"/>
                <c:pt idx="0">
                  <c:v>Communal</c:v>
                </c:pt>
                <c:pt idx="1">
                  <c:v>Communautaire</c:v>
                </c:pt>
                <c:pt idx="2">
                  <c:v>Intercommunautaire</c:v>
                </c:pt>
              </c:strCache>
            </c:strRef>
          </c:cat>
          <c:val>
            <c:numRef>
              <c:f>'Terr de cptce'!$B$2:$B$4</c:f>
              <c:numCache>
                <c:formatCode>General</c:formatCode>
                <c:ptCount val="3"/>
                <c:pt idx="0">
                  <c:v>9</c:v>
                </c:pt>
                <c:pt idx="1">
                  <c:v>14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7D3-440B-A708-F057CF919C2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69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805555555555555"/>
          <c:y val="7.5866013826779211E-2"/>
          <c:w val="0.50113454655831891"/>
          <c:h val="0.7911751509489956"/>
        </c:manualLayout>
      </c:layout>
      <c:pieChart>
        <c:varyColors val="1"/>
        <c:ser>
          <c:idx val="0"/>
          <c:order val="0"/>
          <c:explosion val="5"/>
          <c:dPt>
            <c:idx val="3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09C7-4C21-9600-C86A6279291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200"/>
                      <a:t>27</a:t>
                    </a:r>
                    <a:r>
                      <a:rPr lang="en-US" sz="1200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9C7-4C21-9600-C86A6279291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200"/>
                      <a:t>60</a:t>
                    </a:r>
                    <a:r>
                      <a:rPr lang="en-US" sz="1200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9C7-4C21-9600-C86A6279291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200"/>
                      <a:t>11</a:t>
                    </a:r>
                    <a:r>
                      <a:rPr lang="en-US" sz="1200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9C7-4C21-9600-C86A6279291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  <a:r>
                      <a:rPr lang="en-US" dirty="0"/>
                      <a:t>%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C7-4C21-9600-C86A627929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Feuil2!$B$204:$B$207</c:f>
              <c:strCache>
                <c:ptCount val="4"/>
                <c:pt idx="0">
                  <c:v>Communal</c:v>
                </c:pt>
                <c:pt idx="1">
                  <c:v>Communautaire</c:v>
                </c:pt>
                <c:pt idx="2">
                  <c:v>Intercommunautaire</c:v>
                </c:pt>
                <c:pt idx="3">
                  <c:v>Autre</c:v>
                </c:pt>
              </c:strCache>
            </c:strRef>
          </c:cat>
          <c:val>
            <c:numRef>
              <c:f>Feuil2!$C$204:$C$207</c:f>
              <c:numCache>
                <c:formatCode>General</c:formatCode>
                <c:ptCount val="4"/>
                <c:pt idx="0">
                  <c:v>43</c:v>
                </c:pt>
                <c:pt idx="1">
                  <c:v>95</c:v>
                </c:pt>
                <c:pt idx="2">
                  <c:v>17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9C7-4C21-9600-C86A6279291E}"/>
            </c:ext>
          </c:extLst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Feuil2!$B$204:$B$207</c:f>
              <c:strCache>
                <c:ptCount val="4"/>
                <c:pt idx="0">
                  <c:v>Communal</c:v>
                </c:pt>
                <c:pt idx="1">
                  <c:v>Communautaire</c:v>
                </c:pt>
                <c:pt idx="2">
                  <c:v>Intercommunautaire</c:v>
                </c:pt>
                <c:pt idx="3">
                  <c:v>Autre</c:v>
                </c:pt>
              </c:strCache>
            </c:strRef>
          </c:cat>
          <c:val>
            <c:numRef>
              <c:f>Feuil2!$D$204:$D$207</c:f>
              <c:numCache>
                <c:formatCode>0%</c:formatCode>
                <c:ptCount val="4"/>
                <c:pt idx="0">
                  <c:v>0.27215189873417722</c:v>
                </c:pt>
                <c:pt idx="1">
                  <c:v>0.60126582278481011</c:v>
                </c:pt>
                <c:pt idx="2">
                  <c:v>0.10759493670886076</c:v>
                </c:pt>
                <c:pt idx="3">
                  <c:v>1.8987341772151899E-2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9C7-4C21-9600-C86A6279291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10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086723168325213"/>
          <c:y val="9.2798377704170557E-2"/>
          <c:w val="0.63341143312118764"/>
          <c:h val="0.79117855992334585"/>
        </c:manualLayout>
      </c:layout>
      <c:pieChart>
        <c:varyColors val="1"/>
        <c:ser>
          <c:idx val="0"/>
          <c:order val="0"/>
          <c:explosion val="6"/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00BB-43B5-83D4-8314B14F18D0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200" dirty="0"/>
                      <a:t>51%</a:t>
                    </a:r>
                    <a:endParaRPr lang="en-US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0BB-43B5-83D4-8314B14F18D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200" dirty="0"/>
                      <a:t>36%</a:t>
                    </a:r>
                    <a:endParaRPr lang="en-US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0BB-43B5-83D4-8314B14F18D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200"/>
                      <a:t>13</a:t>
                    </a:r>
                    <a:r>
                      <a:rPr lang="en-US" sz="1200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BB-43B5-83D4-8314B14F18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'comparaison 2016'!$A$84:$A$86</c:f>
              <c:strCache>
                <c:ptCount val="3"/>
                <c:pt idx="0">
                  <c:v>Commune</c:v>
                </c:pt>
                <c:pt idx="1">
                  <c:v>EPCI</c:v>
                </c:pt>
                <c:pt idx="2">
                  <c:v>Autre</c:v>
                </c:pt>
              </c:strCache>
            </c:strRef>
          </c:cat>
          <c:val>
            <c:numRef>
              <c:f>'comparaison 2016'!$B$84:$B$86</c:f>
              <c:numCache>
                <c:formatCode>General</c:formatCode>
                <c:ptCount val="3"/>
                <c:pt idx="0">
                  <c:v>24</c:v>
                </c:pt>
                <c:pt idx="1">
                  <c:v>17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0BB-43B5-83D4-8314B14F18D0}"/>
            </c:ext>
          </c:extLst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'comparaison 2016'!$A$84:$A$86</c:f>
              <c:strCache>
                <c:ptCount val="3"/>
                <c:pt idx="0">
                  <c:v>Commune</c:v>
                </c:pt>
                <c:pt idx="1">
                  <c:v>EPCI</c:v>
                </c:pt>
                <c:pt idx="2">
                  <c:v>Autre</c:v>
                </c:pt>
              </c:strCache>
            </c:strRef>
          </c:cat>
          <c:val>
            <c:numRef>
              <c:f>'comparaison 2016'!$C$84:$C$86</c:f>
              <c:numCache>
                <c:formatCode>0%</c:formatCode>
                <c:ptCount val="3"/>
                <c:pt idx="0">
                  <c:v>0.51063829787234039</c:v>
                </c:pt>
                <c:pt idx="1">
                  <c:v>0.36170212765957449</c:v>
                </c:pt>
                <c:pt idx="2">
                  <c:v>0.1276595744680851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0BB-43B5-83D4-8314B14F18D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49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482143234355091"/>
          <c:y val="0.27022030341196501"/>
          <c:w val="0.390615925272144"/>
          <c:h val="0.52657203978021083"/>
        </c:manualLayout>
      </c:layout>
      <c:pieChart>
        <c:varyColors val="1"/>
        <c:ser>
          <c:idx val="0"/>
          <c:order val="0"/>
          <c:tx>
            <c:strRef>
              <c:f>'Statut juridique'!$B$1</c:f>
              <c:strCache>
                <c:ptCount val="1"/>
                <c:pt idx="0">
                  <c:v>nb</c:v>
                </c:pt>
              </c:strCache>
            </c:strRef>
          </c:tx>
          <c:explosion val="4"/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488C-4FDC-9563-49B89AD3F84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488C-4FDC-9563-49B89AD3F84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5-488C-4FDC-9563-49B89AD3F84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7-488C-4FDC-9563-49B89AD3F84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9-488C-4FDC-9563-49B89AD3F84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B-488C-4FDC-9563-49B89AD3F846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600" dirty="0"/>
                      <a:t>12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88C-4FDC-9563-49B89AD3F846}"/>
                </c:ext>
              </c:extLst>
            </c:dLbl>
            <c:dLbl>
              <c:idx val="1"/>
              <c:layout>
                <c:manualLayout>
                  <c:x val="4.8112888560038147E-2"/>
                  <c:y val="8.5748090793552709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/>
                      <a:t>2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88C-4FDC-9563-49B89AD3F846}"/>
                </c:ext>
              </c:extLst>
            </c:dLbl>
            <c:dLbl>
              <c:idx val="2"/>
              <c:layout>
                <c:manualLayout>
                  <c:x val="4.6779151236773734E-3"/>
                  <c:y val="0.11194083680490324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/>
                      <a:t>4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88C-4FDC-9563-49B89AD3F84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600" dirty="0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88C-4FDC-9563-49B89AD3F84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600" dirty="0"/>
                      <a:t>4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88C-4FDC-9563-49B89AD3F846}"/>
                </c:ext>
              </c:extLst>
            </c:dLbl>
            <c:dLbl>
              <c:idx val="5"/>
              <c:layout>
                <c:manualLayout>
                  <c:x val="-4.4860674523049648E-2"/>
                  <c:y val="-3.6472073936230053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88C-4FDC-9563-49B89AD3F8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fr-FR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'Statut juridique'!$A$2:$A$7</c:f>
              <c:strCache>
                <c:ptCount val="6"/>
                <c:pt idx="0">
                  <c:v>EPIC</c:v>
                </c:pt>
                <c:pt idx="1">
                  <c:v>Régie SPIC</c:v>
                </c:pt>
                <c:pt idx="2">
                  <c:v>Régie SPA</c:v>
                </c:pt>
                <c:pt idx="3">
                  <c:v>Service Tourisme de la collectivité</c:v>
                </c:pt>
                <c:pt idx="4">
                  <c:v>Association</c:v>
                </c:pt>
                <c:pt idx="5">
                  <c:v>SPL</c:v>
                </c:pt>
              </c:strCache>
            </c:strRef>
          </c:cat>
          <c:val>
            <c:numRef>
              <c:f>'Statut juridique'!$B$2:$B$7</c:f>
              <c:numCache>
                <c:formatCode>General</c:formatCode>
                <c:ptCount val="6"/>
                <c:pt idx="0">
                  <c:v>12</c:v>
                </c:pt>
                <c:pt idx="1">
                  <c:v>2</c:v>
                </c:pt>
                <c:pt idx="2">
                  <c:v>4</c:v>
                </c:pt>
                <c:pt idx="3">
                  <c:v>1</c:v>
                </c:pt>
                <c:pt idx="4">
                  <c:v>4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A88-49C6-85F2-15FA28996359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120"/>
      </c:pie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129552989629921"/>
          <c:y val="2.0483742528470957E-2"/>
          <c:w val="0.64251204781337867"/>
          <c:h val="0.8707984176751391"/>
        </c:manualLayout>
      </c:layout>
      <c:pieChart>
        <c:varyColors val="1"/>
        <c:ser>
          <c:idx val="0"/>
          <c:order val="0"/>
          <c:explosion val="5"/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F167-47C4-84D7-A31229160E49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3-F167-47C4-84D7-A31229160E49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5-F167-47C4-84D7-A31229160E49}"/>
              </c:ext>
            </c:extLst>
          </c:dPt>
          <c:dPt>
            <c:idx val="4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F167-47C4-84D7-A31229160E49}"/>
              </c:ext>
            </c:extLst>
          </c:dPt>
          <c:dLbls>
            <c:delete val="1"/>
          </c:dLbls>
          <c:cat>
            <c:strRef>
              <c:f>'comparaison 2016'!$A$73:$A$77</c:f>
              <c:strCache>
                <c:ptCount val="5"/>
                <c:pt idx="0">
                  <c:v>EPIC</c:v>
                </c:pt>
                <c:pt idx="1">
                  <c:v>Régie</c:v>
                </c:pt>
                <c:pt idx="2">
                  <c:v>Service tourisme</c:v>
                </c:pt>
                <c:pt idx="3">
                  <c:v>Association</c:v>
                </c:pt>
                <c:pt idx="4">
                  <c:v>SPL</c:v>
                </c:pt>
              </c:strCache>
            </c:strRef>
          </c:cat>
          <c:val>
            <c:numRef>
              <c:f>'comparaison 2016'!$B$73:$B$77</c:f>
              <c:numCache>
                <c:formatCode>General</c:formatCode>
                <c:ptCount val="5"/>
                <c:pt idx="0">
                  <c:v>10</c:v>
                </c:pt>
                <c:pt idx="1">
                  <c:v>15</c:v>
                </c:pt>
                <c:pt idx="2">
                  <c:v>3</c:v>
                </c:pt>
                <c:pt idx="3">
                  <c:v>18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167-47C4-84D7-A31229160E49}"/>
            </c:ext>
          </c:extLst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'comparaison 2016'!$A$73:$A$77</c:f>
              <c:strCache>
                <c:ptCount val="5"/>
                <c:pt idx="0">
                  <c:v>EPIC</c:v>
                </c:pt>
                <c:pt idx="1">
                  <c:v>Régie</c:v>
                </c:pt>
                <c:pt idx="2">
                  <c:v>Service tourisme</c:v>
                </c:pt>
                <c:pt idx="3">
                  <c:v>Association</c:v>
                </c:pt>
                <c:pt idx="4">
                  <c:v>SPL</c:v>
                </c:pt>
              </c:strCache>
            </c:strRef>
          </c:cat>
          <c:val>
            <c:numRef>
              <c:f>'comparaison 2016'!$C$73:$C$77</c:f>
              <c:numCache>
                <c:formatCode>0%</c:formatCode>
                <c:ptCount val="5"/>
                <c:pt idx="0">
                  <c:v>0.21276595744680851</c:v>
                </c:pt>
                <c:pt idx="1">
                  <c:v>0.31914893617021278</c:v>
                </c:pt>
                <c:pt idx="2">
                  <c:v>6.3829787234042548E-2</c:v>
                </c:pt>
                <c:pt idx="3">
                  <c:v>0.38297872340425532</c:v>
                </c:pt>
                <c:pt idx="4">
                  <c:v>2.1276595744680851E-2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167-47C4-84D7-A31229160E4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221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911242344706909"/>
          <c:y val="0.17406010056534146"/>
          <c:w val="0.42566404199475066"/>
          <c:h val="0.71230831058571364"/>
        </c:manualLayout>
      </c:layout>
      <c:pieChart>
        <c:varyColors val="1"/>
        <c:ser>
          <c:idx val="0"/>
          <c:order val="0"/>
          <c:explosion val="5"/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06C2-469E-BEFE-14213FA1597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3-06C2-469E-BEFE-14213FA15975}"/>
              </c:ext>
            </c:extLst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06C2-469E-BEFE-14213FA15975}"/>
              </c:ext>
            </c:extLst>
          </c:dPt>
          <c:dPt>
            <c:idx val="6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7-06C2-469E-BEFE-14213FA15975}"/>
              </c:ext>
            </c:extLst>
          </c:dPt>
          <c:cat>
            <c:strRef>
              <c:f>Feuil2!$B$213:$B$219</c:f>
              <c:strCache>
                <c:ptCount val="7"/>
                <c:pt idx="0">
                  <c:v>EPIC</c:v>
                </c:pt>
                <c:pt idx="1">
                  <c:v>Régie SPIC</c:v>
                </c:pt>
                <c:pt idx="2">
                  <c:v>Régie SPA</c:v>
                </c:pt>
                <c:pt idx="3">
                  <c:v>Service Tourisme de la collectivité</c:v>
                </c:pt>
                <c:pt idx="4">
                  <c:v>Association</c:v>
                </c:pt>
                <c:pt idx="5">
                  <c:v>SEM</c:v>
                </c:pt>
                <c:pt idx="6">
                  <c:v>SPL</c:v>
                </c:pt>
              </c:strCache>
            </c:strRef>
          </c:cat>
          <c:val>
            <c:numRef>
              <c:f>Feuil2!$D$213:$D$219</c:f>
              <c:numCache>
                <c:formatCode>0%</c:formatCode>
                <c:ptCount val="7"/>
                <c:pt idx="0">
                  <c:v>0.3728813559322034</c:v>
                </c:pt>
                <c:pt idx="1">
                  <c:v>2.8248587570621469E-2</c:v>
                </c:pt>
                <c:pt idx="2">
                  <c:v>0.10734463276836158</c:v>
                </c:pt>
                <c:pt idx="3">
                  <c:v>2.8248587570621469E-2</c:v>
                </c:pt>
                <c:pt idx="4">
                  <c:v>0.37853107344632769</c:v>
                </c:pt>
                <c:pt idx="5">
                  <c:v>3.3898305084745763E-2</c:v>
                </c:pt>
                <c:pt idx="6">
                  <c:v>5.0847457627118647E-2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6C2-469E-BEFE-14213FA159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52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083333333333333"/>
          <c:y val="0"/>
          <c:w val="0.59722222222222221"/>
          <c:h val="0.99537037037037035"/>
        </c:manualLayout>
      </c:layout>
      <c:pieChart>
        <c:varyColors val="1"/>
        <c:ser>
          <c:idx val="0"/>
          <c:order val="0"/>
          <c:explosion val="3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600" dirty="0"/>
                      <a:t>46%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9E8-4CBD-920E-1D23FEB8851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600" dirty="0"/>
                      <a:t>8%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E8-4CBD-920E-1D23FEB8851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600" dirty="0"/>
                      <a:t>4%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9E8-4CBD-920E-1D23FEB88518}"/>
                </c:ext>
              </c:extLst>
            </c:dLbl>
            <c:dLbl>
              <c:idx val="3"/>
              <c:layout>
                <c:manualLayout>
                  <c:x val="0.14054427980224418"/>
                  <c:y val="-2.5924372278068493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/>
                      <a:t>42%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E8-4CBD-920E-1D23FEB885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fr-FR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Classement!$J$13:$J$16</c:f>
              <c:strCache>
                <c:ptCount val="4"/>
                <c:pt idx="0">
                  <c:v>Catégorie I</c:v>
                </c:pt>
                <c:pt idx="1">
                  <c:v>Catégorie II</c:v>
                </c:pt>
                <c:pt idx="2">
                  <c:v>Catégorie III</c:v>
                </c:pt>
                <c:pt idx="3">
                  <c:v>Non classé</c:v>
                </c:pt>
              </c:strCache>
            </c:strRef>
          </c:cat>
          <c:val>
            <c:numRef>
              <c:f>Classement!$K$13:$K$16</c:f>
              <c:numCache>
                <c:formatCode>General</c:formatCode>
                <c:ptCount val="4"/>
                <c:pt idx="0">
                  <c:v>11</c:v>
                </c:pt>
                <c:pt idx="1">
                  <c:v>2</c:v>
                </c:pt>
                <c:pt idx="2">
                  <c:v>1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E8-4CBD-920E-1D23FEB88518}"/>
            </c:ext>
          </c:extLst>
        </c:ser>
        <c:ser>
          <c:idx val="1"/>
          <c:order val="1"/>
          <c:cat>
            <c:strRef>
              <c:f>Classement!$J$13:$J$16</c:f>
              <c:strCache>
                <c:ptCount val="4"/>
                <c:pt idx="0">
                  <c:v>Catégorie I</c:v>
                </c:pt>
                <c:pt idx="1">
                  <c:v>Catégorie II</c:v>
                </c:pt>
                <c:pt idx="2">
                  <c:v>Catégorie III</c:v>
                </c:pt>
                <c:pt idx="3">
                  <c:v>Non classé</c:v>
                </c:pt>
              </c:strCache>
            </c:strRef>
          </c:cat>
          <c:val>
            <c:numRef>
              <c:f>Classement!$L$13:$L$16</c:f>
              <c:numCache>
                <c:formatCode>0%</c:formatCode>
                <c:ptCount val="4"/>
                <c:pt idx="0">
                  <c:v>0.45833333333333331</c:v>
                </c:pt>
                <c:pt idx="1">
                  <c:v>8.3333333333333329E-2</c:v>
                </c:pt>
                <c:pt idx="2">
                  <c:v>4.1666666666666664E-2</c:v>
                </c:pt>
                <c:pt idx="3">
                  <c:v>0.41666666666666669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9E8-4CBD-920E-1D23FEB885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4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4"/>
          <c:dPt>
            <c:idx val="4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89A0-4DB8-BD14-F41F3695C7B1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200"/>
                      <a:t>37</a:t>
                    </a:r>
                    <a:r>
                      <a:rPr lang="en-US" sz="1200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9A0-4DB8-BD14-F41F3695C7B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200"/>
                      <a:t>11</a:t>
                    </a:r>
                    <a:r>
                      <a:rPr lang="en-US" sz="1200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9A0-4DB8-BD14-F41F3695C7B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200"/>
                      <a:t>15</a:t>
                    </a:r>
                    <a:r>
                      <a:rPr lang="en-US" sz="1200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9A0-4DB8-BD14-F41F3695C7B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200"/>
                      <a:t>34</a:t>
                    </a:r>
                    <a:r>
                      <a:rPr lang="en-US" sz="1200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9A0-4DB8-BD14-F41F3695C7B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200"/>
                      <a:t>3</a:t>
                    </a:r>
                    <a:r>
                      <a:rPr lang="en-US" sz="1200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9A0-4DB8-BD14-F41F3695C7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Feuil2!$B$194:$B$198</c:f>
              <c:strCache>
                <c:ptCount val="5"/>
                <c:pt idx="0">
                  <c:v>Catégorie I</c:v>
                </c:pt>
                <c:pt idx="1">
                  <c:v>Catégorie II</c:v>
                </c:pt>
                <c:pt idx="2">
                  <c:v>Catégorie III</c:v>
                </c:pt>
                <c:pt idx="3">
                  <c:v>Non classé</c:v>
                </c:pt>
                <c:pt idx="4">
                  <c:v>Syndicat d'Initiative</c:v>
                </c:pt>
              </c:strCache>
            </c:strRef>
          </c:cat>
          <c:val>
            <c:numRef>
              <c:f>Feuil2!$C$194:$C$198</c:f>
              <c:numCache>
                <c:formatCode>General</c:formatCode>
                <c:ptCount val="5"/>
                <c:pt idx="0">
                  <c:v>65</c:v>
                </c:pt>
                <c:pt idx="1">
                  <c:v>19</c:v>
                </c:pt>
                <c:pt idx="2">
                  <c:v>26</c:v>
                </c:pt>
                <c:pt idx="3">
                  <c:v>60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9A0-4DB8-BD14-F41F3695C7B1}"/>
            </c:ext>
          </c:extLst>
        </c:ser>
        <c:ser>
          <c:idx val="1"/>
          <c:order val="1"/>
          <c:cat>
            <c:strRef>
              <c:f>Feuil2!$B$194:$B$198</c:f>
              <c:strCache>
                <c:ptCount val="5"/>
                <c:pt idx="0">
                  <c:v>Catégorie I</c:v>
                </c:pt>
                <c:pt idx="1">
                  <c:v>Catégorie II</c:v>
                </c:pt>
                <c:pt idx="2">
                  <c:v>Catégorie III</c:v>
                </c:pt>
                <c:pt idx="3">
                  <c:v>Non classé</c:v>
                </c:pt>
                <c:pt idx="4">
                  <c:v>Syndicat d'Initiative</c:v>
                </c:pt>
              </c:strCache>
            </c:strRef>
          </c:cat>
          <c:val>
            <c:numRef>
              <c:f>Feuil2!$D$194:$D$198</c:f>
              <c:numCache>
                <c:formatCode>0%</c:formatCode>
                <c:ptCount val="5"/>
                <c:pt idx="0">
                  <c:v>0.37142857142857144</c:v>
                </c:pt>
                <c:pt idx="1">
                  <c:v>0.10857142857142857</c:v>
                </c:pt>
                <c:pt idx="2">
                  <c:v>0.14857142857142858</c:v>
                </c:pt>
                <c:pt idx="3">
                  <c:v>0.34285714285714286</c:v>
                </c:pt>
                <c:pt idx="4">
                  <c:v>2.8571428571428571E-2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9A0-4DB8-BD14-F41F3695C7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62"/>
      </c:pieChart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0.21783</cdr:x>
      <cdr:y>0.27085</cdr:y>
    </cdr:from>
    <cdr:to>
      <cdr:x>0.64011</cdr:x>
      <cdr:y>0.81522</cdr:y>
    </cdr:to>
    <cdr:sp macro="" textlink="">
      <cdr:nvSpPr>
        <cdr:cNvPr id="18" name="Arc 17"/>
        <cdr:cNvSpPr/>
      </cdr:nvSpPr>
      <cdr:spPr>
        <a:xfrm xmlns:a="http://schemas.openxmlformats.org/drawingml/2006/main" rot="12411014">
          <a:off x="1753062" y="1616934"/>
          <a:ext cx="3398374" cy="3249878"/>
        </a:xfrm>
        <a:prstGeom xmlns:a="http://schemas.openxmlformats.org/drawingml/2006/main" prst="arc">
          <a:avLst>
            <a:gd name="adj1" fmla="val 11116165"/>
            <a:gd name="adj2" fmla="val 2012113"/>
          </a:avLst>
        </a:prstGeom>
        <a:ln xmlns:a="http://schemas.openxmlformats.org/drawingml/2006/main" w="28575">
          <a:solidFill>
            <a:schemeClr val="bg1">
              <a:lumMod val="50000"/>
            </a:schemeClr>
          </a:solidFill>
          <a:headEnd type="arrow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  <cdr:relSizeAnchor xmlns:cdr="http://schemas.openxmlformats.org/drawingml/2006/chartDrawing">
    <cdr:from>
      <cdr:x>0.2245</cdr:x>
      <cdr:y>0.25708</cdr:y>
    </cdr:from>
    <cdr:to>
      <cdr:x>0.62459</cdr:x>
      <cdr:y>0.75553</cdr:y>
    </cdr:to>
    <cdr:sp macro="" textlink="">
      <cdr:nvSpPr>
        <cdr:cNvPr id="19" name="Arc 18"/>
        <cdr:cNvSpPr/>
      </cdr:nvSpPr>
      <cdr:spPr>
        <a:xfrm xmlns:a="http://schemas.openxmlformats.org/drawingml/2006/main" rot="3035909">
          <a:off x="1928765" y="1412689"/>
          <a:ext cx="2975712" cy="3219810"/>
        </a:xfrm>
        <a:prstGeom xmlns:a="http://schemas.openxmlformats.org/drawingml/2006/main" prst="arc">
          <a:avLst>
            <a:gd name="adj1" fmla="val 11421203"/>
            <a:gd name="adj2" fmla="val 16037272"/>
          </a:avLst>
        </a:prstGeom>
        <a:ln xmlns:a="http://schemas.openxmlformats.org/drawingml/2006/main" w="28575">
          <a:solidFill>
            <a:schemeClr val="bg1">
              <a:lumMod val="50000"/>
            </a:schemeClr>
          </a:solidFill>
          <a:headEnd type="arrow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fr-FR"/>
        </a:p>
      </cdr:txBody>
    </cdr:sp>
  </cdr:relSizeAnchor>
  <cdr:relSizeAnchor xmlns:cdr="http://schemas.openxmlformats.org/drawingml/2006/chartDrawing">
    <cdr:from>
      <cdr:x>0.24605</cdr:x>
      <cdr:y>0.26578</cdr:y>
    </cdr:from>
    <cdr:to>
      <cdr:x>0.64614</cdr:x>
      <cdr:y>0.76423</cdr:y>
    </cdr:to>
    <cdr:sp macro="" textlink="">
      <cdr:nvSpPr>
        <cdr:cNvPr id="21" name="Arc 20"/>
        <cdr:cNvSpPr/>
      </cdr:nvSpPr>
      <cdr:spPr>
        <a:xfrm xmlns:a="http://schemas.openxmlformats.org/drawingml/2006/main" rot="7626724">
          <a:off x="2102209" y="1464615"/>
          <a:ext cx="2975712" cy="3219810"/>
        </a:xfrm>
        <a:prstGeom xmlns:a="http://schemas.openxmlformats.org/drawingml/2006/main" prst="arc">
          <a:avLst>
            <a:gd name="adj1" fmla="val 11421203"/>
            <a:gd name="adj2" fmla="val 15046365"/>
          </a:avLst>
        </a:prstGeom>
        <a:ln xmlns:a="http://schemas.openxmlformats.org/drawingml/2006/main" w="28575">
          <a:solidFill>
            <a:schemeClr val="bg1">
              <a:lumMod val="50000"/>
            </a:schemeClr>
          </a:solidFill>
          <a:headEnd type="arrow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fr-FR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FB7C0-8A3F-49DB-B614-47E7D590335E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28ADC6-F83D-4156-AEA3-1B220C179A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893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44F7B-0F46-48DA-8E48-6B5F6F7623E9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DFA21-4F28-44BB-B887-45899025AA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175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11 OT (46%) disposent d’une immatriculation/autorisation de commercialisation</a:t>
            </a:r>
          </a:p>
          <a:p>
            <a:r>
              <a:rPr lang="fr-FR" dirty="0"/>
              <a:t>9 l’utilisent</a:t>
            </a:r>
          </a:p>
          <a:p>
            <a:r>
              <a:rPr lang="fr-FR" dirty="0"/>
              <a:t>2016</a:t>
            </a:r>
            <a:r>
              <a:rPr lang="fr-FR" baseline="0" dirty="0"/>
              <a:t> : 13 OT (sur 47) soit 28%. 10 l’utilisaient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DFA21-4F28-44BB-B887-45899025AACD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1365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DFA21-4F28-44BB-B887-45899025AACD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8822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OT Grenoble</a:t>
            </a:r>
            <a:r>
              <a:rPr lang="fr-FR" baseline="0" dirty="0"/>
              <a:t> : </a:t>
            </a:r>
            <a:r>
              <a:rPr lang="fr-FR" baseline="0" dirty="0" err="1"/>
              <a:t>evènements</a:t>
            </a:r>
            <a:r>
              <a:rPr lang="fr-FR" baseline="0" dirty="0"/>
              <a:t> ex : Coupe du Monde. Propose une traduction supplémentaire : portugais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DFA21-4F28-44BB-B887-45899025AACD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954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DFA21-4F28-44BB-B887-45899025AACD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5372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6491064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Résultats de la radioscopie par la FDOT Isère – 6 juin 2019 à Tullins</a:t>
            </a:r>
          </a:p>
        </p:txBody>
      </p:sp>
    </p:spTree>
    <p:extLst>
      <p:ext uri="{BB962C8B-B14F-4D97-AF65-F5344CB8AC3E}">
        <p14:creationId xmlns:p14="http://schemas.microsoft.com/office/powerpoint/2010/main" val="205154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D16EB-57F2-4F7E-9804-8EBB0790B5CF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1DD9F5-DBB4-43EF-8EF9-E167B05EBE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407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D16EB-57F2-4F7E-9804-8EBB0790B5CF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1DD9F5-DBB4-43EF-8EF9-E167B05EBE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6156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D16EB-57F2-4F7E-9804-8EBB0790B5CF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1DD9F5-DBB4-43EF-8EF9-E167B05EBE64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Picture 13" descr="powerpoint_clai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8" y="0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14"/>
          <p:cNvSpPr>
            <a:spLocks noChangeShapeType="1"/>
          </p:cNvSpPr>
          <p:nvPr userDrawn="1"/>
        </p:nvSpPr>
        <p:spPr bwMode="auto">
          <a:xfrm flipH="1">
            <a:off x="2667000" y="1371600"/>
            <a:ext cx="472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" name="Text Box 15">
            <a:extLst>
              <a:ext uri="{FF2B5EF4-FFF2-40B4-BE49-F238E27FC236}">
                <a16:creationId xmlns:a16="http://schemas.microsoft.com/office/drawing/2014/main" id="{609706C9-24ED-449D-80DB-12570C57DDA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52400" y="6567488"/>
            <a:ext cx="4343400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sz="800" dirty="0">
                <a:solidFill>
                  <a:schemeClr val="bg1"/>
                </a:solidFill>
                <a:latin typeface="Arial" charset="0"/>
              </a:rPr>
              <a:t>Radioscopie des OT de l’Isère –  6 juin 2019 à Tullins</a:t>
            </a:r>
          </a:p>
          <a:p>
            <a:pPr eaLnBrk="1" hangingPunct="1">
              <a:spcBef>
                <a:spcPct val="50000"/>
              </a:spcBef>
              <a:defRPr/>
            </a:pPr>
            <a:endParaRPr lang="fr-FR" sz="8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0"/>
            <a:ext cx="936625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 10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5888"/>
            <a:ext cx="936625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533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D16EB-57F2-4F7E-9804-8EBB0790B5CF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1DD9F5-DBB4-43EF-8EF9-E167B05EBE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2826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D16EB-57F2-4F7E-9804-8EBB0790B5CF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1DD9F5-DBB4-43EF-8EF9-E167B05EBE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53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D16EB-57F2-4F7E-9804-8EBB0790B5CF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1DD9F5-DBB4-43EF-8EF9-E167B05EBE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1517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D16EB-57F2-4F7E-9804-8EBB0790B5CF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1DD9F5-DBB4-43EF-8EF9-E167B05EBE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4136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D16EB-57F2-4F7E-9804-8EBB0790B5CF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1DD9F5-DBB4-43EF-8EF9-E167B05EBE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581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D16EB-57F2-4F7E-9804-8EBB0790B5CF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1DD9F5-DBB4-43EF-8EF9-E167B05EBE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2214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D16EB-57F2-4F7E-9804-8EBB0790B5CF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1DD9F5-DBB4-43EF-8EF9-E167B05EBE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4581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6491064" cy="365125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r>
              <a:rPr lang="fr-FR" dirty="0"/>
              <a:t>Résultats de la radioscopie par la FDOT Isère – 6 juin 2019 à Tullins</a:t>
            </a:r>
          </a:p>
        </p:txBody>
      </p:sp>
      <p:pic>
        <p:nvPicPr>
          <p:cNvPr id="10" name="Picture 13" descr="powerpoint_clai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8" y="0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14"/>
          <p:cNvSpPr>
            <a:spLocks noChangeShapeType="1"/>
          </p:cNvSpPr>
          <p:nvPr/>
        </p:nvSpPr>
        <p:spPr bwMode="auto">
          <a:xfrm flipH="1">
            <a:off x="2667000" y="1371600"/>
            <a:ext cx="472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609706C9-24ED-449D-80DB-12570C57D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567488"/>
            <a:ext cx="4343400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sz="800" dirty="0">
                <a:solidFill>
                  <a:schemeClr val="bg1"/>
                </a:solidFill>
                <a:latin typeface="Arial" charset="0"/>
              </a:rPr>
              <a:t>Radioscopie des OT de l’Isère –  6 juin 2019 à Tullins</a:t>
            </a:r>
          </a:p>
          <a:p>
            <a:pPr eaLnBrk="1" hangingPunct="1">
              <a:spcBef>
                <a:spcPct val="50000"/>
              </a:spcBef>
              <a:defRPr/>
            </a:pPr>
            <a:endParaRPr lang="fr-FR" sz="8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0"/>
            <a:ext cx="936625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 1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5888"/>
            <a:ext cx="936625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0862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/>
              <a:t>Radioscopie des Offices de Tourisme de l’Isère 2019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627784" y="1268760"/>
            <a:ext cx="4824536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712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b="1" dirty="0"/>
              <a:t>Missions et chiffres d’affaires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521049"/>
            <a:ext cx="8568952" cy="4853136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buClr>
                <a:schemeClr val="tx2"/>
              </a:buClr>
              <a:buNone/>
            </a:pPr>
            <a:r>
              <a:rPr lang="fr-FR" sz="1800" b="1" dirty="0"/>
              <a:t>Centrale de réservation </a:t>
            </a:r>
            <a:r>
              <a:rPr lang="fr-FR" sz="1300" dirty="0"/>
              <a:t>: 6 OT concernés – 4 ont répondu sur le montant des ventes.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300" dirty="0"/>
              <a:t>Moyenne des ventes de la centrale de réservation : 542 298 €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300" dirty="0"/>
              <a:t>Minimum : 185 000 €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300" dirty="0"/>
              <a:t>Maximum : 1 285 092 €</a:t>
            </a:r>
          </a:p>
          <a:p>
            <a:pPr marL="0" indent="0">
              <a:buNone/>
            </a:pPr>
            <a:endParaRPr lang="fr-FR" sz="1200" b="1" dirty="0"/>
          </a:p>
          <a:p>
            <a:pPr marL="0" indent="0">
              <a:buNone/>
            </a:pPr>
            <a:r>
              <a:rPr lang="fr-FR" sz="1800" b="1" dirty="0"/>
              <a:t>Boutique </a:t>
            </a:r>
            <a:r>
              <a:rPr lang="fr-FR" sz="1300" dirty="0"/>
              <a:t>: 18 OT concernés – 15 ont répondu sur le montant des ventes.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300" dirty="0"/>
              <a:t>Moyenne des ventes de la boutique : 41 370 €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300" dirty="0"/>
              <a:t>Minimum : 1 800 €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300" dirty="0"/>
              <a:t>Maximum : 253 650 €</a:t>
            </a:r>
          </a:p>
          <a:p>
            <a:pPr marL="0" indent="0">
              <a:buNone/>
            </a:pPr>
            <a:endParaRPr lang="fr-FR" sz="1200" b="1" dirty="0"/>
          </a:p>
          <a:p>
            <a:pPr marL="0" indent="0">
              <a:buNone/>
            </a:pPr>
            <a:r>
              <a:rPr lang="fr-FR" sz="1800" b="1" dirty="0"/>
              <a:t>Billetterie </a:t>
            </a:r>
            <a:r>
              <a:rPr lang="fr-FR" sz="1300" dirty="0"/>
              <a:t>: 20 OT concernés - 12 ont répondu sur le montant des ventes.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300" dirty="0"/>
              <a:t>Moyenne des ventes de la billetterie : 45 862 €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300" dirty="0"/>
              <a:t>Minimum : 3 000 €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300" dirty="0"/>
              <a:t>Maximum : 260 000 €</a:t>
            </a:r>
          </a:p>
          <a:p>
            <a:pPr marL="0" indent="0">
              <a:buNone/>
            </a:pPr>
            <a:endParaRPr lang="fr-FR" sz="1200" dirty="0"/>
          </a:p>
          <a:p>
            <a:pPr marL="0" indent="0">
              <a:buNone/>
            </a:pPr>
            <a:r>
              <a:rPr lang="fr-FR" sz="1800" b="1" dirty="0"/>
              <a:t>Visites guidées </a:t>
            </a:r>
            <a:r>
              <a:rPr lang="fr-FR" sz="1300" dirty="0"/>
              <a:t>: 10 OT concernés – 6 ont répondu sur le montant des ventes.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300" dirty="0"/>
              <a:t>Moyenne des ventes des visites guidées : 40 009 €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300" dirty="0"/>
              <a:t>Minimum : 1 000 €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300" dirty="0"/>
              <a:t>Maximum : 156 094 €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138367"/>
              </p:ext>
            </p:extLst>
          </p:nvPr>
        </p:nvGraphicFramePr>
        <p:xfrm>
          <a:off x="5940152" y="2636912"/>
          <a:ext cx="2880320" cy="132246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0885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Montant des ventes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la boutique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Nombre d’OT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42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Inférieur à 5 000 €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42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5 000 à 50 000 €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42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Supérieur à 50 000 €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309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b="1" dirty="0"/>
              <a:t>BIT et Accueil hors les murs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fr-FR" sz="2000" dirty="0"/>
          </a:p>
          <a:p>
            <a:pPr lvl="1"/>
            <a:endParaRPr lang="fr-FR" sz="2000" dirty="0"/>
          </a:p>
          <a:p>
            <a:pPr marL="457200" lvl="1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457200" lvl="1" indent="0">
              <a:buNone/>
            </a:pPr>
            <a:endParaRPr lang="fr-FR" sz="20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770057" y="3821887"/>
            <a:ext cx="3651217" cy="48811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L’accueil hors les murs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07504" y="4345322"/>
            <a:ext cx="43137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fr-FR" sz="1600" b="1" dirty="0"/>
              <a:t>Dans quels lieux ?</a:t>
            </a:r>
          </a:p>
          <a:p>
            <a:pPr lvl="1" algn="ctr"/>
            <a:r>
              <a:rPr lang="fr-FR" sz="1600" dirty="0"/>
              <a:t>Marchés, sites touristiques, évènements et manifestations, etc.</a:t>
            </a:r>
          </a:p>
          <a:p>
            <a:pPr lvl="1" algn="ctr"/>
            <a:endParaRPr lang="fr-FR" sz="1600" dirty="0"/>
          </a:p>
          <a:p>
            <a:pPr lvl="1" algn="ctr"/>
            <a:r>
              <a:rPr lang="fr-FR" sz="1600" b="1" dirty="0"/>
              <a:t>Sous quelles formes ?</a:t>
            </a:r>
          </a:p>
          <a:p>
            <a:pPr lvl="1" algn="ctr"/>
            <a:r>
              <a:rPr lang="fr-FR" sz="1600" dirty="0"/>
              <a:t>Véhicule, tente, barnum, triporteur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902021"/>
              </p:ext>
            </p:extLst>
          </p:nvPr>
        </p:nvGraphicFramePr>
        <p:xfrm>
          <a:off x="1187624" y="1844824"/>
          <a:ext cx="6762043" cy="152908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2297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7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64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/>
                          </a:solidFill>
                        </a:rPr>
                        <a:t>Territoire de compétence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/>
                          </a:solidFill>
                        </a:rPr>
                        <a:t>Nombre d’OT faisant de l’accueil hors les murs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/>
                          </a:solidFill>
                        </a:rPr>
                        <a:t>Nombre moyen de BIT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/>
                          </a:solidFill>
                        </a:rPr>
                        <a:t>Communautaire/Intercommunautaire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/>
                          </a:solidFill>
                        </a:rPr>
                        <a:t>10/15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/>
                          </a:solidFill>
                        </a:rPr>
                        <a:t>3,7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/>
                          </a:solidFill>
                        </a:rPr>
                        <a:t>Communal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/>
                          </a:solidFill>
                        </a:rPr>
                        <a:t>6/9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/>
                          </a:solidFill>
                        </a:rPr>
                        <a:t>1,7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Rectangle à coins arrondis 9"/>
          <p:cNvSpPr/>
          <p:nvPr/>
        </p:nvSpPr>
        <p:spPr>
          <a:xfrm>
            <a:off x="5580112" y="3774562"/>
            <a:ext cx="2701998" cy="107088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</a:rPr>
              <a:t>Nombre  total de BIT</a:t>
            </a:r>
            <a:r>
              <a:rPr lang="fr-FR" sz="1600" dirty="0">
                <a:solidFill>
                  <a:schemeClr val="bg1"/>
                </a:solidFill>
              </a:rPr>
              <a:t> : 70</a:t>
            </a:r>
          </a:p>
          <a:p>
            <a:r>
              <a:rPr lang="fr-FR" sz="1600" b="1" dirty="0">
                <a:solidFill>
                  <a:schemeClr val="bg1"/>
                </a:solidFill>
              </a:rPr>
              <a:t>Saisonnier</a:t>
            </a:r>
            <a:r>
              <a:rPr lang="fr-FR" sz="1600" dirty="0">
                <a:solidFill>
                  <a:schemeClr val="bg1"/>
                </a:solidFill>
              </a:rPr>
              <a:t> : 21</a:t>
            </a:r>
          </a:p>
          <a:p>
            <a:r>
              <a:rPr lang="fr-FR" sz="1600" b="1" dirty="0">
                <a:solidFill>
                  <a:schemeClr val="bg1"/>
                </a:solidFill>
              </a:rPr>
              <a:t>Permanent</a:t>
            </a:r>
            <a:r>
              <a:rPr lang="fr-FR" sz="1600" dirty="0">
                <a:solidFill>
                  <a:schemeClr val="bg1"/>
                </a:solidFill>
              </a:rPr>
              <a:t>  : 49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5556126" y="5092920"/>
            <a:ext cx="2720269" cy="84166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</a:rPr>
              <a:t>Nombre minimum </a:t>
            </a:r>
            <a:r>
              <a:rPr lang="fr-FR" sz="1600" dirty="0">
                <a:solidFill>
                  <a:schemeClr val="bg1"/>
                </a:solidFill>
              </a:rPr>
              <a:t>de BIT : 1 </a:t>
            </a:r>
            <a:r>
              <a:rPr lang="fr-FR" sz="1600" b="1" dirty="0">
                <a:solidFill>
                  <a:schemeClr val="bg1"/>
                </a:solidFill>
              </a:rPr>
              <a:t>Nombre maximum </a:t>
            </a:r>
            <a:r>
              <a:rPr lang="fr-FR" sz="1600" dirty="0">
                <a:solidFill>
                  <a:schemeClr val="bg1"/>
                </a:solidFill>
              </a:rPr>
              <a:t>: 8</a:t>
            </a:r>
          </a:p>
        </p:txBody>
      </p:sp>
    </p:spTree>
    <p:extLst>
      <p:ext uri="{BB962C8B-B14F-4D97-AF65-F5344CB8AC3E}">
        <p14:creationId xmlns:p14="http://schemas.microsoft.com/office/powerpoint/2010/main" val="3694735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b="1" dirty="0"/>
              <a:t>Fréquentation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9592" y="1772816"/>
            <a:ext cx="7797552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sz="3800" b="1" dirty="0"/>
              <a:t>Contacts au comptoir</a:t>
            </a:r>
            <a:r>
              <a:rPr lang="fr-FR" sz="3800" dirty="0"/>
              <a:t>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(20 réponses)</a:t>
            </a:r>
            <a:endParaRPr lang="fr-FR" dirty="0"/>
          </a:p>
          <a:p>
            <a:r>
              <a:rPr lang="fr-FR" dirty="0"/>
              <a:t>Total : 385 000 </a:t>
            </a:r>
          </a:p>
          <a:p>
            <a:r>
              <a:rPr lang="fr-FR" dirty="0"/>
              <a:t>Moyenne par OT : 24 000</a:t>
            </a:r>
          </a:p>
          <a:p>
            <a:r>
              <a:rPr lang="fr-FR" dirty="0"/>
              <a:t>Minimum : 4 400 </a:t>
            </a:r>
          </a:p>
          <a:p>
            <a:r>
              <a:rPr lang="fr-FR" dirty="0"/>
              <a:t>Maximum : 68 274 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sz="3800" b="1" dirty="0"/>
              <a:t>Demandes à distance </a:t>
            </a:r>
            <a:r>
              <a:rPr lang="fr-FR" dirty="0"/>
              <a:t>(mail, téléphone, etc.)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(14 réponses)</a:t>
            </a:r>
          </a:p>
          <a:p>
            <a:r>
              <a:rPr lang="fr-FR" dirty="0"/>
              <a:t>Total : 149 000</a:t>
            </a:r>
          </a:p>
          <a:p>
            <a:r>
              <a:rPr lang="fr-FR" dirty="0"/>
              <a:t>Moyenne par OT : 10 600 </a:t>
            </a:r>
          </a:p>
          <a:p>
            <a:r>
              <a:rPr lang="fr-FR" dirty="0"/>
              <a:t>Minimum : 982</a:t>
            </a:r>
          </a:p>
          <a:p>
            <a:r>
              <a:rPr lang="fr-FR" dirty="0"/>
              <a:t>Maximum : 26 000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sz="3800" b="1" dirty="0"/>
              <a:t>Visiteurs uniques des sites web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(19 réponses)</a:t>
            </a:r>
            <a:endParaRPr lang="fr-FR" dirty="0">
              <a:solidFill>
                <a:srgbClr val="FF0000"/>
              </a:solidFill>
            </a:endParaRPr>
          </a:p>
          <a:p>
            <a:r>
              <a:rPr lang="fr-FR" dirty="0"/>
              <a:t>Total : 9 400 000</a:t>
            </a:r>
          </a:p>
          <a:p>
            <a:r>
              <a:rPr lang="fr-FR" dirty="0"/>
              <a:t>Moyenne par OT : 492 000 </a:t>
            </a:r>
          </a:p>
          <a:p>
            <a:r>
              <a:rPr lang="fr-FR" dirty="0"/>
              <a:t>Minimum : 18 500</a:t>
            </a:r>
          </a:p>
          <a:p>
            <a:r>
              <a:rPr lang="fr-FR" dirty="0"/>
              <a:t>Maximum : 1 800 000</a:t>
            </a:r>
          </a:p>
        </p:txBody>
      </p:sp>
    </p:spTree>
    <p:extLst>
      <p:ext uri="{BB962C8B-B14F-4D97-AF65-F5344CB8AC3E}">
        <p14:creationId xmlns:p14="http://schemas.microsoft.com/office/powerpoint/2010/main" val="799937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1187624" y="274638"/>
            <a:ext cx="6984776" cy="1143000"/>
          </a:xfrm>
        </p:spPr>
        <p:txBody>
          <a:bodyPr>
            <a:normAutofit/>
          </a:bodyPr>
          <a:lstStyle/>
          <a:p>
            <a:r>
              <a:rPr lang="fr-FR" sz="3200" b="1" dirty="0"/>
              <a:t>Présence sur les réseaux sociaux</a:t>
            </a:r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8773940"/>
              </p:ext>
            </p:extLst>
          </p:nvPr>
        </p:nvGraphicFramePr>
        <p:xfrm>
          <a:off x="899592" y="1995487"/>
          <a:ext cx="7560840" cy="3593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1770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1259632" y="274638"/>
            <a:ext cx="6912768" cy="1143000"/>
          </a:xfrm>
        </p:spPr>
        <p:txBody>
          <a:bodyPr>
            <a:normAutofit/>
          </a:bodyPr>
          <a:lstStyle/>
          <a:p>
            <a:r>
              <a:rPr lang="fr-FR" sz="3600" b="1" dirty="0"/>
              <a:t>Traductions</a:t>
            </a:r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8737885"/>
              </p:ext>
            </p:extLst>
          </p:nvPr>
        </p:nvGraphicFramePr>
        <p:xfrm>
          <a:off x="467544" y="1484784"/>
          <a:ext cx="8352928" cy="4074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955474" y="5517232"/>
            <a:ext cx="7632848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u="sng" dirty="0"/>
              <a:t>Les chiffres clés du tourisme en Isère « clientèles étrangères »</a:t>
            </a:r>
          </a:p>
          <a:p>
            <a:pPr algn="ctr"/>
            <a:r>
              <a:rPr lang="fr-FR" dirty="0"/>
              <a:t>Été : </a:t>
            </a:r>
            <a:r>
              <a:rPr lang="fr-FR" b="1" dirty="0"/>
              <a:t>Pays-Bas</a:t>
            </a:r>
            <a:r>
              <a:rPr lang="fr-FR" dirty="0"/>
              <a:t> – </a:t>
            </a:r>
            <a:r>
              <a:rPr lang="fr-FR" b="1" dirty="0"/>
              <a:t>Allemagne</a:t>
            </a:r>
            <a:r>
              <a:rPr lang="fr-FR" dirty="0"/>
              <a:t> – </a:t>
            </a:r>
            <a:r>
              <a:rPr lang="fr-FR" b="1" dirty="0"/>
              <a:t>Belgique</a:t>
            </a:r>
          </a:p>
          <a:p>
            <a:pPr algn="ctr"/>
            <a:r>
              <a:rPr lang="fr-FR" dirty="0"/>
              <a:t>Hiver : </a:t>
            </a:r>
            <a:r>
              <a:rPr lang="fr-FR" b="1" dirty="0"/>
              <a:t>Royaume-Uni</a:t>
            </a:r>
            <a:r>
              <a:rPr lang="fr-FR" dirty="0"/>
              <a:t> – </a:t>
            </a:r>
            <a:r>
              <a:rPr lang="fr-FR" b="1" dirty="0"/>
              <a:t>Belgique</a:t>
            </a:r>
            <a:r>
              <a:rPr lang="fr-FR" dirty="0"/>
              <a:t> – </a:t>
            </a:r>
            <a:r>
              <a:rPr lang="fr-FR" b="1" dirty="0"/>
              <a:t>États-Unis</a:t>
            </a:r>
          </a:p>
        </p:txBody>
      </p:sp>
    </p:spTree>
    <p:extLst>
      <p:ext uri="{BB962C8B-B14F-4D97-AF65-F5344CB8AC3E}">
        <p14:creationId xmlns:p14="http://schemas.microsoft.com/office/powerpoint/2010/main" val="3913966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b="1" dirty="0"/>
              <a:t>Qualité et labels</a:t>
            </a:r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100917"/>
              </p:ext>
            </p:extLst>
          </p:nvPr>
        </p:nvGraphicFramePr>
        <p:xfrm>
          <a:off x="539552" y="2057400"/>
          <a:ext cx="7704856" cy="281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619672" y="5229200"/>
            <a:ext cx="6208814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11 OT marqués Qualité Tourisme (81 en AURA)</a:t>
            </a:r>
          </a:p>
          <a:p>
            <a:pPr algn="ctr"/>
            <a:r>
              <a:rPr lang="fr-FR" dirty="0"/>
              <a:t>2 OT labélisés Tourisme et Handicap (20 en AURA)</a:t>
            </a:r>
          </a:p>
          <a:p>
            <a:pPr algn="ctr"/>
            <a:r>
              <a:rPr lang="fr-FR" dirty="0"/>
              <a:t>1 OT labélisé Accueil Vélo (36 en AURA)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439331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1259632" y="274638"/>
            <a:ext cx="6624736" cy="1143000"/>
          </a:xfrm>
        </p:spPr>
        <p:txBody>
          <a:bodyPr>
            <a:normAutofit/>
          </a:bodyPr>
          <a:lstStyle/>
          <a:p>
            <a:r>
              <a:rPr lang="fr-FR" sz="3600" b="1" dirty="0"/>
              <a:t>Ressources humaines en 2018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r>
              <a:rPr lang="fr-FR" sz="2200" b="1" dirty="0"/>
              <a:t>469 salariés </a:t>
            </a:r>
            <a:r>
              <a:rPr lang="fr-FR" sz="2200" dirty="0"/>
              <a:t>dans l’ensemble des OT </a:t>
            </a:r>
            <a:r>
              <a:rPr lang="fr-FR" sz="1400" dirty="0">
                <a:solidFill>
                  <a:schemeClr val="bg1">
                    <a:lumMod val="50000"/>
                  </a:schemeClr>
                </a:solidFill>
              </a:rPr>
              <a:t>(23 réponses)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200" dirty="0"/>
              <a:t>55% en CDI </a:t>
            </a:r>
            <a:r>
              <a:rPr lang="fr-FR" sz="1400" dirty="0">
                <a:solidFill>
                  <a:schemeClr val="bg1">
                    <a:lumMod val="50000"/>
                  </a:schemeClr>
                </a:solidFill>
              </a:rPr>
              <a:t>(22 réponses)</a:t>
            </a:r>
          </a:p>
          <a:p>
            <a:pPr marL="0" indent="0">
              <a:buNone/>
            </a:pPr>
            <a:endParaRPr lang="fr-FR" sz="1400" dirty="0"/>
          </a:p>
          <a:p>
            <a:pPr marL="0" indent="0">
              <a:buNone/>
            </a:pPr>
            <a:r>
              <a:rPr lang="fr-FR" sz="2200" dirty="0"/>
              <a:t>10% de contrats de droit public </a:t>
            </a:r>
            <a:r>
              <a:rPr lang="fr-FR" sz="1400" dirty="0">
                <a:solidFill>
                  <a:schemeClr val="bg1">
                    <a:lumMod val="50000"/>
                  </a:schemeClr>
                </a:solidFill>
              </a:rPr>
              <a:t>(23 réponses)</a:t>
            </a:r>
          </a:p>
          <a:p>
            <a:pPr marL="0" indent="0">
              <a:buNone/>
            </a:pPr>
            <a:endParaRPr lang="fr-FR" sz="1400" dirty="0"/>
          </a:p>
          <a:p>
            <a:pPr marL="0" indent="0">
              <a:buNone/>
            </a:pPr>
            <a:r>
              <a:rPr lang="fr-FR" sz="2200" dirty="0"/>
              <a:t>70% de femmes – 30% d’hommes </a:t>
            </a:r>
            <a:r>
              <a:rPr lang="fr-FR" sz="1400" dirty="0">
                <a:solidFill>
                  <a:schemeClr val="bg1">
                    <a:lumMod val="50000"/>
                  </a:schemeClr>
                </a:solidFill>
              </a:rPr>
              <a:t>(23 réponses)</a:t>
            </a:r>
          </a:p>
        </p:txBody>
      </p:sp>
    </p:spTree>
    <p:extLst>
      <p:ext uri="{BB962C8B-B14F-4D97-AF65-F5344CB8AC3E}">
        <p14:creationId xmlns:p14="http://schemas.microsoft.com/office/powerpoint/2010/main" val="24538326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-468560" y="283653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b="1" dirty="0"/>
              <a:t>Les ETP en Isère</a:t>
            </a:r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endParaRPr lang="fr-FR" sz="2600" dirty="0"/>
          </a:p>
          <a:p>
            <a:pPr lvl="1"/>
            <a:endParaRPr lang="fr-FR" sz="2600" dirty="0"/>
          </a:p>
          <a:p>
            <a:pPr lvl="1"/>
            <a:r>
              <a:rPr lang="fr-FR" sz="2200" dirty="0"/>
              <a:t>Total des OT : 298 </a:t>
            </a:r>
          </a:p>
          <a:p>
            <a:pPr lvl="1"/>
            <a:r>
              <a:rPr lang="fr-FR" sz="2200" dirty="0"/>
              <a:t>Moyenne : 12</a:t>
            </a:r>
          </a:p>
          <a:p>
            <a:pPr lvl="1"/>
            <a:r>
              <a:rPr lang="fr-FR" sz="2200" dirty="0"/>
              <a:t>Minimum : 2,3</a:t>
            </a:r>
          </a:p>
          <a:p>
            <a:pPr lvl="1"/>
            <a:r>
              <a:rPr lang="fr-FR" sz="2200" dirty="0"/>
              <a:t>Maximum : 48</a:t>
            </a:r>
          </a:p>
          <a:p>
            <a:pPr marL="457200" lvl="1" indent="0">
              <a:buNone/>
            </a:pPr>
            <a:endParaRPr lang="fr-FR" sz="2600" dirty="0"/>
          </a:p>
          <a:p>
            <a:pPr marL="457200" lvl="1" indent="0">
              <a:buNone/>
            </a:pPr>
            <a:endParaRPr lang="fr-FR" sz="2600" dirty="0"/>
          </a:p>
          <a:p>
            <a:pPr lvl="1"/>
            <a:endParaRPr lang="fr-FR" sz="2600" dirty="0"/>
          </a:p>
          <a:p>
            <a:pPr lvl="1"/>
            <a:r>
              <a:rPr lang="fr-FR" sz="2200" dirty="0"/>
              <a:t>Total des OT :  269</a:t>
            </a:r>
          </a:p>
          <a:p>
            <a:pPr lvl="1"/>
            <a:r>
              <a:rPr lang="fr-FR" sz="2200" dirty="0"/>
              <a:t>Moyenne :  6</a:t>
            </a:r>
          </a:p>
          <a:p>
            <a:pPr lvl="1"/>
            <a:r>
              <a:rPr lang="fr-FR" sz="2200" dirty="0"/>
              <a:t>Minimum :  1</a:t>
            </a:r>
          </a:p>
          <a:p>
            <a:pPr lvl="1"/>
            <a:r>
              <a:rPr lang="fr-FR" sz="2200" dirty="0"/>
              <a:t>Maximum :  36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971601" y="1712509"/>
            <a:ext cx="4608512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2019 </a:t>
            </a:r>
            <a:r>
              <a:rPr lang="fr-FR" dirty="0"/>
              <a:t>(24 réponses)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964429" y="4005064"/>
            <a:ext cx="4608512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2016 </a:t>
            </a:r>
            <a:r>
              <a:rPr lang="fr-FR" dirty="0"/>
              <a:t>(46 réponses)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937333"/>
              </p:ext>
            </p:extLst>
          </p:nvPr>
        </p:nvGraphicFramePr>
        <p:xfrm>
          <a:off x="5724128" y="4725144"/>
          <a:ext cx="2592288" cy="1224136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6034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Nombre d’ETP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Nombre d’OT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034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Inférieur à 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034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5 à 11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034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11 à 49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210226"/>
              </p:ext>
            </p:extLst>
          </p:nvPr>
        </p:nvGraphicFramePr>
        <p:xfrm>
          <a:off x="5724128" y="2348880"/>
          <a:ext cx="2592288" cy="1224136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6034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Nombre d’ETP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Nombre d’OT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034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Inférieur à 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034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5 à 11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034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11 à 49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 rot="167845">
            <a:off x="5671889" y="183330"/>
            <a:ext cx="2276109" cy="1384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1"/>
            <a:r>
              <a:rPr lang="fr-FR" sz="2000" b="1" dirty="0"/>
              <a:t>RÉGION</a:t>
            </a:r>
          </a:p>
          <a:p>
            <a:pPr lvl="1"/>
            <a:r>
              <a:rPr lang="fr-FR" sz="1600" dirty="0"/>
              <a:t>Total : 2009</a:t>
            </a:r>
          </a:p>
          <a:p>
            <a:pPr lvl="1"/>
            <a:r>
              <a:rPr lang="fr-FR" sz="1600" dirty="0"/>
              <a:t>Moyenne :  12</a:t>
            </a:r>
          </a:p>
          <a:p>
            <a:pPr lvl="1"/>
            <a:r>
              <a:rPr lang="fr-FR" sz="1600" dirty="0"/>
              <a:t>Minimum :  0,2</a:t>
            </a:r>
          </a:p>
          <a:p>
            <a:pPr lvl="1"/>
            <a:r>
              <a:rPr lang="fr-FR" sz="1600" dirty="0"/>
              <a:t>Maximum : 75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2128962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1115616" y="274638"/>
            <a:ext cx="6912768" cy="1143000"/>
          </a:xfrm>
        </p:spPr>
        <p:txBody>
          <a:bodyPr>
            <a:noAutofit/>
          </a:bodyPr>
          <a:lstStyle/>
          <a:p>
            <a:r>
              <a:rPr lang="fr-FR" sz="3200" b="1" dirty="0"/>
              <a:t>Nombre moyen d’ETP selon le territoire de compétence</a:t>
            </a:r>
            <a:endParaRPr lang="fr-F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3073334"/>
              </p:ext>
            </p:extLst>
          </p:nvPr>
        </p:nvGraphicFramePr>
        <p:xfrm>
          <a:off x="179512" y="2060848"/>
          <a:ext cx="829942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472433" y="5949281"/>
            <a:ext cx="21796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i="1" dirty="0">
                <a:solidFill>
                  <a:schemeClr val="bg1">
                    <a:lumMod val="50000"/>
                  </a:schemeClr>
                </a:solidFill>
              </a:rPr>
              <a:t>(24 réponses)</a:t>
            </a:r>
          </a:p>
        </p:txBody>
      </p:sp>
    </p:spTree>
    <p:extLst>
      <p:ext uri="{BB962C8B-B14F-4D97-AF65-F5344CB8AC3E}">
        <p14:creationId xmlns:p14="http://schemas.microsoft.com/office/powerpoint/2010/main" val="4052312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b="1" dirty="0"/>
              <a:t>Budget 2016 - 2019</a:t>
            </a:r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fr-FR" sz="2600" dirty="0"/>
          </a:p>
          <a:p>
            <a:pPr lvl="1"/>
            <a:endParaRPr lang="fr-FR" sz="1800" dirty="0"/>
          </a:p>
          <a:p>
            <a:pPr marL="457200" lvl="1" indent="0">
              <a:buNone/>
            </a:pPr>
            <a:r>
              <a:rPr lang="fr-FR" sz="1800" dirty="0"/>
              <a:t>Total des OT : 27 086 389 €</a:t>
            </a:r>
          </a:p>
          <a:p>
            <a:pPr marL="457200" lvl="1" indent="0">
              <a:buNone/>
            </a:pPr>
            <a:r>
              <a:rPr lang="fr-FR" sz="1800" dirty="0"/>
              <a:t>Moyenne : 1 289 828 €</a:t>
            </a:r>
          </a:p>
          <a:p>
            <a:pPr marL="457200" lvl="1" indent="0">
              <a:buNone/>
            </a:pPr>
            <a:r>
              <a:rPr lang="fr-FR" sz="1800" dirty="0"/>
              <a:t>Minimum : 109 000 €</a:t>
            </a:r>
          </a:p>
          <a:p>
            <a:pPr marL="457200" lvl="1" indent="0">
              <a:buNone/>
            </a:pPr>
            <a:r>
              <a:rPr lang="fr-FR" sz="1800" dirty="0"/>
              <a:t>Maximum : 4 258 874 €</a:t>
            </a:r>
          </a:p>
          <a:p>
            <a:pPr marL="457200" lvl="1" indent="0">
              <a:buNone/>
            </a:pPr>
            <a:endParaRPr lang="fr-FR" sz="2600" dirty="0"/>
          </a:p>
          <a:p>
            <a:pPr lvl="1"/>
            <a:endParaRPr lang="fr-FR" sz="2600" dirty="0"/>
          </a:p>
          <a:p>
            <a:pPr marL="457200" lvl="1" indent="0">
              <a:buNone/>
            </a:pPr>
            <a:r>
              <a:rPr lang="fr-FR" sz="1800" dirty="0"/>
              <a:t>Total des OT : 22 288 362 €</a:t>
            </a:r>
          </a:p>
          <a:p>
            <a:pPr marL="457200" lvl="1" indent="0">
              <a:buNone/>
            </a:pPr>
            <a:r>
              <a:rPr lang="fr-FR" sz="1800" dirty="0"/>
              <a:t>Moyenne : 530 675 €</a:t>
            </a:r>
          </a:p>
          <a:p>
            <a:pPr marL="457200" lvl="1" indent="0">
              <a:buNone/>
            </a:pPr>
            <a:r>
              <a:rPr lang="fr-FR" sz="1800" dirty="0"/>
              <a:t>Minimum : 8 000 €</a:t>
            </a:r>
          </a:p>
          <a:p>
            <a:pPr marL="457200" lvl="1" indent="0">
              <a:buNone/>
            </a:pPr>
            <a:r>
              <a:rPr lang="fr-FR" sz="1800" dirty="0"/>
              <a:t>Maximum : 4 752 000 €</a:t>
            </a:r>
          </a:p>
          <a:p>
            <a:pPr lvl="1"/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971600" y="1791142"/>
            <a:ext cx="6120680" cy="3817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Budget prévisionnel 2019 </a:t>
            </a:r>
            <a:r>
              <a:rPr lang="fr-FR" sz="1600" b="1" dirty="0"/>
              <a:t>(21 réponses)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971600" y="4055328"/>
            <a:ext cx="6120680" cy="3817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Budget prévisionnel 2016 </a:t>
            </a:r>
            <a:r>
              <a:rPr lang="fr-FR" sz="1600" b="1" dirty="0"/>
              <a:t>(43 réponses)</a:t>
            </a:r>
          </a:p>
        </p:txBody>
      </p:sp>
    </p:spTree>
    <p:extLst>
      <p:ext uri="{BB962C8B-B14F-4D97-AF65-F5344CB8AC3E}">
        <p14:creationId xmlns:p14="http://schemas.microsoft.com/office/powerpoint/2010/main" val="669909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fr-FR" sz="4000" b="1" dirty="0"/>
              <a:t>Le tourisme en chiffres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1800" dirty="0"/>
          </a:p>
          <a:p>
            <a:r>
              <a:rPr lang="fr-FR" sz="1800" dirty="0"/>
              <a:t>1</a:t>
            </a:r>
            <a:r>
              <a:rPr lang="fr-FR" sz="1800" baseline="30000" dirty="0"/>
              <a:t>er</a:t>
            </a:r>
            <a:r>
              <a:rPr lang="fr-FR" sz="1800" dirty="0"/>
              <a:t> rang : arrivée de touristes internationaux (2017)</a:t>
            </a:r>
          </a:p>
          <a:p>
            <a:r>
              <a:rPr lang="fr-FR" sz="1800" dirty="0"/>
              <a:t>7,3 % du PIB</a:t>
            </a:r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1800" dirty="0"/>
          </a:p>
          <a:p>
            <a:r>
              <a:rPr lang="fr-FR" sz="1800" dirty="0"/>
              <a:t>Près de 170 millions de nuitées touristiques</a:t>
            </a:r>
          </a:p>
          <a:p>
            <a:endParaRPr lang="fr-FR" sz="1800" dirty="0"/>
          </a:p>
          <a:p>
            <a:endParaRPr lang="fr-FR" sz="1800" dirty="0"/>
          </a:p>
          <a:p>
            <a:endParaRPr lang="fr-FR" sz="1800" dirty="0"/>
          </a:p>
          <a:p>
            <a:r>
              <a:rPr lang="fr-FR" sz="1800" dirty="0"/>
              <a:t>1,22 milliards € de consommation touristique</a:t>
            </a:r>
          </a:p>
          <a:p>
            <a:r>
              <a:rPr lang="fr-FR" sz="1800" dirty="0"/>
              <a:t>23 000 emplois</a:t>
            </a:r>
          </a:p>
          <a:p>
            <a:r>
              <a:rPr lang="fr-FR" sz="1800" dirty="0"/>
              <a:t>3 millions de visiteurs pour les 100 principaux sites et musées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468174" y="4725144"/>
            <a:ext cx="3345532" cy="4320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En Isère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501338" y="3409950"/>
            <a:ext cx="3312368" cy="4320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En Auvergne Rhône Alpes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485039" y="1772816"/>
            <a:ext cx="3312368" cy="4320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En France</a:t>
            </a:r>
          </a:p>
        </p:txBody>
      </p:sp>
    </p:spTree>
    <p:extLst>
      <p:ext uri="{BB962C8B-B14F-4D97-AF65-F5344CB8AC3E}">
        <p14:creationId xmlns:p14="http://schemas.microsoft.com/office/powerpoint/2010/main" val="37525840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1259632" y="274638"/>
            <a:ext cx="6624736" cy="1143000"/>
          </a:xfrm>
        </p:spPr>
        <p:txBody>
          <a:bodyPr>
            <a:noAutofit/>
          </a:bodyPr>
          <a:lstStyle/>
          <a:p>
            <a:r>
              <a:rPr lang="fr-FR" sz="3600" b="1" dirty="0"/>
              <a:t>Budget moyen selon le territoire de compétence</a:t>
            </a:r>
          </a:p>
        </p:txBody>
      </p:sp>
      <p:graphicFrame>
        <p:nvGraphicFramePr>
          <p:cNvPr id="10" name="Graphique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2724303"/>
              </p:ext>
            </p:extLst>
          </p:nvPr>
        </p:nvGraphicFramePr>
        <p:xfrm>
          <a:off x="539552" y="2060848"/>
          <a:ext cx="8064896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3472433" y="5949281"/>
            <a:ext cx="21796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i="1" dirty="0">
                <a:solidFill>
                  <a:schemeClr val="bg1">
                    <a:lumMod val="50000"/>
                  </a:schemeClr>
                </a:solidFill>
              </a:rPr>
              <a:t>(22 réponses)</a:t>
            </a:r>
          </a:p>
        </p:txBody>
      </p:sp>
    </p:spTree>
    <p:extLst>
      <p:ext uri="{BB962C8B-B14F-4D97-AF65-F5344CB8AC3E}">
        <p14:creationId xmlns:p14="http://schemas.microsoft.com/office/powerpoint/2010/main" val="42302377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b="1" dirty="0"/>
              <a:t>Subventions et Taxe de séjour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1" dirty="0"/>
              <a:t>Part des subventions dans le budget des OT </a:t>
            </a:r>
            <a:r>
              <a:rPr lang="fr-FR" sz="1800" dirty="0">
                <a:solidFill>
                  <a:schemeClr val="bg1">
                    <a:lumMod val="50000"/>
                  </a:schemeClr>
                </a:solidFill>
              </a:rPr>
              <a:t>(20 réponses)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/>
              <a:t>De 26 à 94%     - 63% en moyenne</a:t>
            </a:r>
          </a:p>
          <a:p>
            <a:pPr marL="457200" lvl="1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b="1" dirty="0"/>
              <a:t>Part de la taxe de séjour dans le budget</a:t>
            </a:r>
            <a:r>
              <a:rPr lang="fr-FR" sz="1800" dirty="0">
                <a:solidFill>
                  <a:schemeClr val="bg1">
                    <a:lumMod val="50000"/>
                  </a:schemeClr>
                </a:solidFill>
              </a:rPr>
              <a:t> (11 réponses)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/>
              <a:t>De 3 à 54 %     - 18% en moyenne</a:t>
            </a:r>
          </a:p>
          <a:p>
            <a:pPr marL="457200" lvl="1" indent="0">
              <a:buNone/>
            </a:pPr>
            <a:endParaRPr lang="fr-FR" sz="20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FR" sz="2000" b="1" dirty="0"/>
              <a:t>Part de financement public (</a:t>
            </a:r>
            <a:r>
              <a:rPr lang="fr-FR" sz="2000" b="1" dirty="0" err="1"/>
              <a:t>subventions+TS</a:t>
            </a:r>
            <a:r>
              <a:rPr lang="fr-FR" sz="2000" b="1" dirty="0"/>
              <a:t>) </a:t>
            </a:r>
            <a:r>
              <a:rPr lang="fr-FR" sz="1800" dirty="0">
                <a:solidFill>
                  <a:schemeClr val="bg1">
                    <a:lumMod val="50000"/>
                  </a:schemeClr>
                </a:solidFill>
              </a:rPr>
              <a:t>(11 réponses)</a:t>
            </a:r>
            <a:endParaRPr lang="fr-FR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/>
              <a:t>De 44 à 97%        - 66% en moyenne</a:t>
            </a:r>
          </a:p>
        </p:txBody>
      </p:sp>
    </p:spTree>
    <p:extLst>
      <p:ext uri="{BB962C8B-B14F-4D97-AF65-F5344CB8AC3E}">
        <p14:creationId xmlns:p14="http://schemas.microsoft.com/office/powerpoint/2010/main" val="959817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b="1" dirty="0"/>
              <a:t>Relations avec les socio-pros</a:t>
            </a:r>
          </a:p>
        </p:txBody>
      </p:sp>
      <p:sp>
        <p:nvSpPr>
          <p:cNvPr id="3" name="Rectangle à coins arrondis 2"/>
          <p:cNvSpPr/>
          <p:nvPr/>
        </p:nvSpPr>
        <p:spPr>
          <a:xfrm>
            <a:off x="4801743" y="4941168"/>
            <a:ext cx="4046792" cy="129614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20 OT</a:t>
            </a:r>
            <a:r>
              <a:rPr lang="fr-FR" dirty="0"/>
              <a:t> ont une </a:t>
            </a:r>
            <a:r>
              <a:rPr lang="fr-FR" sz="2400" u="sng" dirty="0"/>
              <a:t>newsletter</a:t>
            </a:r>
            <a:r>
              <a:rPr lang="fr-FR" dirty="0"/>
              <a:t>  à destination des professionnels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194581" y="4941168"/>
            <a:ext cx="4032448" cy="129614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13 OT</a:t>
            </a:r>
            <a:r>
              <a:rPr lang="fr-FR" dirty="0"/>
              <a:t> disposent d’un </a:t>
            </a:r>
            <a:r>
              <a:rPr lang="fr-FR" sz="2400" u="sng" dirty="0"/>
              <a:t>espace numérique</a:t>
            </a:r>
            <a:r>
              <a:rPr lang="fr-FR" dirty="0"/>
              <a:t>  dédié 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179512" y="1916832"/>
            <a:ext cx="4320480" cy="206890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u="sng" dirty="0"/>
              <a:t>PARTENAIRES ET ADHÉRENTS </a:t>
            </a:r>
          </a:p>
          <a:p>
            <a:pPr algn="ctr"/>
            <a:r>
              <a:rPr lang="fr-FR" dirty="0"/>
              <a:t>(15 réponses)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Total : 2355 </a:t>
            </a:r>
          </a:p>
          <a:p>
            <a:pPr algn="ctr"/>
            <a:r>
              <a:rPr lang="fr-FR" dirty="0"/>
              <a:t>Moyenne par OT : 157 Minimum 40</a:t>
            </a:r>
          </a:p>
          <a:p>
            <a:pPr algn="ctr"/>
            <a:r>
              <a:rPr lang="fr-FR" dirty="0"/>
              <a:t>Maximum 438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4644008" y="1917148"/>
            <a:ext cx="4392488" cy="23759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u="sng" dirty="0"/>
              <a:t>OFFRE DE SERVICE </a:t>
            </a:r>
          </a:p>
          <a:p>
            <a:pPr algn="ctr"/>
            <a:r>
              <a:rPr lang="fr-FR" sz="2400" u="sng" dirty="0"/>
              <a:t>aux prestataires </a:t>
            </a:r>
            <a:r>
              <a:rPr lang="fr-FR" dirty="0"/>
              <a:t>(type « pack service ») (15 réponses)</a:t>
            </a:r>
          </a:p>
          <a:p>
            <a:pPr algn="ctr"/>
            <a:endParaRPr lang="fr-FR" dirty="0"/>
          </a:p>
          <a:p>
            <a:pPr algn="ctr"/>
            <a:r>
              <a:rPr lang="fr-FR" sz="2000" dirty="0"/>
              <a:t>4 OT</a:t>
            </a:r>
            <a:r>
              <a:rPr lang="fr-FR" dirty="0"/>
              <a:t> communaux (/9)</a:t>
            </a:r>
          </a:p>
          <a:p>
            <a:pPr algn="ctr"/>
            <a:r>
              <a:rPr lang="fr-FR" sz="2000" dirty="0"/>
              <a:t>11 OT </a:t>
            </a:r>
            <a:r>
              <a:rPr lang="fr-FR" dirty="0"/>
              <a:t>communautaires ou intercommunautaires (/15)</a:t>
            </a:r>
          </a:p>
        </p:txBody>
      </p:sp>
    </p:spTree>
    <p:extLst>
      <p:ext uri="{BB962C8B-B14F-4D97-AF65-F5344CB8AC3E}">
        <p14:creationId xmlns:p14="http://schemas.microsoft.com/office/powerpoint/2010/main" val="9180250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b="1" dirty="0"/>
              <a:t>Taxe de séjour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2200" dirty="0"/>
          </a:p>
          <a:p>
            <a:pPr marL="0" indent="0">
              <a:buNone/>
            </a:pPr>
            <a:r>
              <a:rPr lang="fr-FR" sz="2200" dirty="0"/>
              <a:t>Total des montants perçus sur le territoire : </a:t>
            </a:r>
            <a:r>
              <a:rPr lang="fr-FR" sz="2400" b="1" dirty="0"/>
              <a:t>4 726 000 € </a:t>
            </a:r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(18 réponses)</a:t>
            </a:r>
          </a:p>
          <a:p>
            <a:endParaRPr lang="fr-FR" sz="2200" dirty="0"/>
          </a:p>
          <a:p>
            <a:pPr marL="0" indent="0">
              <a:buNone/>
            </a:pPr>
            <a:r>
              <a:rPr lang="fr-FR" sz="2200" dirty="0"/>
              <a:t>Moyenne : </a:t>
            </a:r>
            <a:r>
              <a:rPr lang="fr-FR" sz="2200" b="1" dirty="0"/>
              <a:t>263 000 €</a:t>
            </a:r>
          </a:p>
          <a:p>
            <a:pPr marL="0" indent="0">
              <a:buNone/>
            </a:pPr>
            <a:r>
              <a:rPr lang="fr-FR" sz="2200" dirty="0"/>
              <a:t>Minimum : </a:t>
            </a:r>
            <a:r>
              <a:rPr lang="fr-FR" sz="2200" b="1" dirty="0"/>
              <a:t>30 000 €</a:t>
            </a:r>
          </a:p>
          <a:p>
            <a:pPr marL="0" indent="0">
              <a:buNone/>
            </a:pPr>
            <a:r>
              <a:rPr lang="fr-FR" sz="2200" dirty="0"/>
              <a:t>Maximum : </a:t>
            </a:r>
            <a:r>
              <a:rPr lang="fr-FR" sz="2200" b="1" dirty="0"/>
              <a:t>1 076 000 €</a:t>
            </a:r>
          </a:p>
          <a:p>
            <a:pPr marL="0" indent="0">
              <a:buNone/>
            </a:pPr>
            <a:endParaRPr lang="fr-FR" sz="2200" dirty="0"/>
          </a:p>
          <a:p>
            <a:pPr marL="0" indent="0">
              <a:buNone/>
            </a:pPr>
            <a:r>
              <a:rPr lang="fr-FR" sz="2200" dirty="0"/>
              <a:t>Tous les territoires ayant un OT la perçoivent.</a:t>
            </a:r>
          </a:p>
          <a:p>
            <a:pPr marL="0" indent="0">
              <a:buNone/>
            </a:pPr>
            <a:r>
              <a:rPr lang="fr-FR" sz="2200" dirty="0"/>
              <a:t>9 OT la collectent, tous communautaires.</a:t>
            </a:r>
          </a:p>
        </p:txBody>
      </p:sp>
    </p:spTree>
    <p:extLst>
      <p:ext uri="{BB962C8B-B14F-4D97-AF65-F5344CB8AC3E}">
        <p14:creationId xmlns:p14="http://schemas.microsoft.com/office/powerpoint/2010/main" val="1623739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1115616" y="274638"/>
            <a:ext cx="6912768" cy="1143000"/>
          </a:xfrm>
        </p:spPr>
        <p:txBody>
          <a:bodyPr>
            <a:noAutofit/>
          </a:bodyPr>
          <a:lstStyle/>
          <a:p>
            <a:r>
              <a:rPr lang="fr-FR" sz="3600" b="1" dirty="0"/>
              <a:t>Taxe de séjour et lits touristiques marchands</a:t>
            </a:r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1155425"/>
              </p:ext>
            </p:extLst>
          </p:nvPr>
        </p:nvGraphicFramePr>
        <p:xfrm>
          <a:off x="23132" y="2060848"/>
          <a:ext cx="9120868" cy="4060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39324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/>
              <a:t>Merci de votre attention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2627784" y="1268760"/>
            <a:ext cx="4824536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5392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115616" y="274638"/>
            <a:ext cx="69847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b="1" dirty="0"/>
              <a:t>Stations classées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3232207" y="2276872"/>
            <a:ext cx="2699208" cy="4151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En Isère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715613" y="2824715"/>
            <a:ext cx="5732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10 stations classées                    </a:t>
            </a:r>
          </a:p>
          <a:p>
            <a:pPr algn="ctr"/>
            <a:r>
              <a:rPr lang="fr-FR" sz="2400" dirty="0"/>
              <a:t>3 demandes en cours d’instruction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76824" y="4293096"/>
            <a:ext cx="8209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r-FR" sz="2400" dirty="0"/>
              <a:t>6 stations classées ont conservé leur compétence tourisme</a:t>
            </a: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r-FR" sz="2400" dirty="0"/>
              <a:t>4 ont transféré la compétence tourisme à leur EPCI</a:t>
            </a: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r-FR" sz="2400" dirty="0"/>
              <a:t>3 communes ont déposé une demande</a:t>
            </a:r>
          </a:p>
        </p:txBody>
      </p:sp>
    </p:spTree>
    <p:extLst>
      <p:ext uri="{BB962C8B-B14F-4D97-AF65-F5344CB8AC3E}">
        <p14:creationId xmlns:p14="http://schemas.microsoft.com/office/powerpoint/2010/main" val="1640446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457200" y="332656"/>
            <a:ext cx="8229600" cy="1084982"/>
          </a:xfrm>
        </p:spPr>
        <p:txBody>
          <a:bodyPr>
            <a:normAutofit/>
          </a:bodyPr>
          <a:lstStyle/>
          <a:p>
            <a:r>
              <a:rPr lang="fr-FR" sz="4000" b="1" dirty="0"/>
              <a:t>Labels de destination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251520" y="5085184"/>
            <a:ext cx="8352928" cy="107383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Également mentionnés dans les réponses : </a:t>
            </a:r>
            <a:r>
              <a:rPr lang="fr-FR" dirty="0"/>
              <a:t>Villes et villages fleuris, Vignobles &amp; Découvertes, Site classé Monuments Historiques, Ville étape, Flocon Vert, </a:t>
            </a:r>
            <a:r>
              <a:rPr lang="fr-FR" sz="1600" dirty="0"/>
              <a:t>et des labels locaux tels </a:t>
            </a:r>
            <a:r>
              <a:rPr lang="fr-FR" dirty="0"/>
              <a:t>Accueil Cyclo Oisans et Route des Savoir-Faire de l'Oisans</a:t>
            </a:r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015344"/>
              </p:ext>
            </p:extLst>
          </p:nvPr>
        </p:nvGraphicFramePr>
        <p:xfrm>
          <a:off x="611560" y="1844824"/>
          <a:ext cx="792088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2915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/>
              <a:t>Les Offices de Tourisme de l’Isère en 2019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627784" y="1268760"/>
            <a:ext cx="4824536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3370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b="1" dirty="0"/>
              <a:t>Territoire de compétence des OT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910112" y="5823175"/>
            <a:ext cx="144016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>
                <a:solidFill>
                  <a:schemeClr val="bg1">
                    <a:lumMod val="50000"/>
                  </a:schemeClr>
                </a:solidFill>
              </a:rPr>
              <a:t>24 réponses en 2019 </a:t>
            </a:r>
          </a:p>
          <a:p>
            <a:r>
              <a:rPr lang="fr-FR" sz="1100" i="1" dirty="0">
                <a:solidFill>
                  <a:schemeClr val="bg1">
                    <a:lumMod val="50000"/>
                  </a:schemeClr>
                </a:solidFill>
              </a:rPr>
              <a:t>47 réponses en 2016 </a:t>
            </a:r>
          </a:p>
          <a:p>
            <a:r>
              <a:rPr lang="fr-FR" sz="1100" i="1" dirty="0">
                <a:solidFill>
                  <a:schemeClr val="bg1">
                    <a:lumMod val="50000"/>
                  </a:schemeClr>
                </a:solidFill>
              </a:rPr>
              <a:t>158 réponses AURA</a:t>
            </a:r>
          </a:p>
        </p:txBody>
      </p:sp>
      <p:graphicFrame>
        <p:nvGraphicFramePr>
          <p:cNvPr id="12" name="Graphique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3172599"/>
              </p:ext>
            </p:extLst>
          </p:nvPr>
        </p:nvGraphicFramePr>
        <p:xfrm>
          <a:off x="-684584" y="1476409"/>
          <a:ext cx="573385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aphique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3606352"/>
              </p:ext>
            </p:extLst>
          </p:nvPr>
        </p:nvGraphicFramePr>
        <p:xfrm>
          <a:off x="5588942" y="1713478"/>
          <a:ext cx="3672408" cy="2338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Graphique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4406845"/>
              </p:ext>
            </p:extLst>
          </p:nvPr>
        </p:nvGraphicFramePr>
        <p:xfrm>
          <a:off x="5940152" y="4077072"/>
          <a:ext cx="3024336" cy="2421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3" name="Groupe 12"/>
          <p:cNvGrpSpPr/>
          <p:nvPr/>
        </p:nvGrpSpPr>
        <p:grpSpPr>
          <a:xfrm>
            <a:off x="1238301" y="5301870"/>
            <a:ext cx="2469256" cy="954107"/>
            <a:chOff x="1526680" y="5345131"/>
            <a:chExt cx="2469256" cy="954107"/>
          </a:xfrm>
        </p:grpSpPr>
        <p:sp>
          <p:nvSpPr>
            <p:cNvPr id="17" name="Rectangle 16"/>
            <p:cNvSpPr/>
            <p:nvPr/>
          </p:nvSpPr>
          <p:spPr>
            <a:xfrm>
              <a:off x="1526680" y="5468648"/>
              <a:ext cx="158452" cy="11541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1691680" y="5345131"/>
              <a:ext cx="230425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/>
                <a:t>Communal</a:t>
              </a:r>
            </a:p>
            <a:p>
              <a:r>
                <a:rPr lang="fr-FR" sz="1400" dirty="0"/>
                <a:t>Communautaire</a:t>
              </a:r>
            </a:p>
            <a:p>
              <a:r>
                <a:rPr lang="fr-FR" sz="1400" dirty="0"/>
                <a:t>Intercommunautaire</a:t>
              </a:r>
            </a:p>
            <a:p>
              <a:r>
                <a:rPr lang="fr-FR" sz="1400" dirty="0"/>
                <a:t>Autre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526680" y="5660252"/>
              <a:ext cx="158452" cy="1154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526680" y="5866436"/>
              <a:ext cx="158452" cy="11541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526680" y="6091062"/>
              <a:ext cx="158452" cy="11541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941468" y="2500749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14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2731739" y="4046601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9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3163787" y="2500749"/>
            <a:ext cx="3199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1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4752020" y="4544846"/>
            <a:ext cx="1224136" cy="50988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2016</a:t>
            </a:r>
          </a:p>
        </p:txBody>
      </p:sp>
      <p:sp>
        <p:nvSpPr>
          <p:cNvPr id="24" name="Rectangle à coins arrondis 23"/>
          <p:cNvSpPr/>
          <p:nvPr/>
        </p:nvSpPr>
        <p:spPr>
          <a:xfrm>
            <a:off x="4752020" y="2910736"/>
            <a:ext cx="1224136" cy="50988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AURA</a:t>
            </a:r>
          </a:p>
        </p:txBody>
      </p:sp>
    </p:spTree>
    <p:extLst>
      <p:ext uri="{BB962C8B-B14F-4D97-AF65-F5344CB8AC3E}">
        <p14:creationId xmlns:p14="http://schemas.microsoft.com/office/powerpoint/2010/main" val="604045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Graphique 28">
            <a:extLst>
              <a:ext uri="{FF2B5EF4-FFF2-40B4-BE49-F238E27FC236}">
                <a16:creationId xmlns:a16="http://schemas.microsoft.com/office/drawing/2014/main" id="{00000000-0008-0000-06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1643916"/>
              </p:ext>
            </p:extLst>
          </p:nvPr>
        </p:nvGraphicFramePr>
        <p:xfrm>
          <a:off x="-1084405" y="530248"/>
          <a:ext cx="8047762" cy="5969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b="1" dirty="0"/>
              <a:t>Statut juridique des OT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767534" y="5899987"/>
            <a:ext cx="156443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>
                <a:solidFill>
                  <a:schemeClr val="bg1">
                    <a:lumMod val="50000"/>
                  </a:schemeClr>
                </a:solidFill>
              </a:rPr>
              <a:t>24 réponses en 2019    46 réponses en 2016    177 Réponses AURA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104372" y="5589239"/>
            <a:ext cx="4197448" cy="954107"/>
            <a:chOff x="1238648" y="4292222"/>
            <a:chExt cx="2469256" cy="954107"/>
          </a:xfrm>
        </p:grpSpPr>
        <p:sp>
          <p:nvSpPr>
            <p:cNvPr id="12" name="Rectangle 11"/>
            <p:cNvSpPr/>
            <p:nvPr/>
          </p:nvSpPr>
          <p:spPr>
            <a:xfrm>
              <a:off x="1238648" y="4411366"/>
              <a:ext cx="158452" cy="11541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1403648" y="4292222"/>
              <a:ext cx="230425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/>
                <a:t>EPIC		Association</a:t>
              </a:r>
            </a:p>
            <a:p>
              <a:r>
                <a:rPr lang="fr-FR" sz="1400" dirty="0"/>
                <a:t>Régie SPIC		SPL</a:t>
              </a:r>
            </a:p>
            <a:p>
              <a:r>
                <a:rPr lang="fr-FR" sz="1400" dirty="0"/>
                <a:t>Régie SPA		SEM</a:t>
              </a:r>
            </a:p>
            <a:p>
              <a:r>
                <a:rPr lang="fr-FR" sz="1400" dirty="0"/>
                <a:t>Service Tourisme	Régie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38648" y="4602970"/>
              <a:ext cx="158452" cy="1154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38648" y="4809154"/>
              <a:ext cx="158452" cy="11541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238648" y="5005542"/>
              <a:ext cx="158452" cy="11541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324002" y="4809154"/>
              <a:ext cx="158452" cy="11541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324002" y="4602970"/>
              <a:ext cx="158452" cy="11541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324002" y="4411366"/>
              <a:ext cx="158452" cy="11541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324002" y="5005542"/>
              <a:ext cx="158452" cy="11541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5" name="ZoneTexte 34"/>
          <p:cNvSpPr txBox="1"/>
          <p:nvPr/>
        </p:nvSpPr>
        <p:spPr>
          <a:xfrm>
            <a:off x="-108520" y="4471166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EPIC</a:t>
            </a:r>
          </a:p>
          <a:p>
            <a:pPr algn="ctr"/>
            <a:r>
              <a:rPr lang="fr-FR" dirty="0"/>
              <a:t>+ Régie SPIC</a:t>
            </a:r>
          </a:p>
          <a:p>
            <a:pPr algn="ctr"/>
            <a:r>
              <a:rPr lang="fr-FR" b="1" dirty="0"/>
              <a:t>58%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683568" y="1222338"/>
            <a:ext cx="2140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Régie SPA</a:t>
            </a:r>
          </a:p>
          <a:p>
            <a:pPr algn="ctr"/>
            <a:r>
              <a:rPr lang="fr-FR" dirty="0"/>
              <a:t>+ Service Tourisme</a:t>
            </a:r>
          </a:p>
          <a:p>
            <a:pPr algn="ctr"/>
            <a:r>
              <a:rPr lang="fr-FR" b="1" dirty="0"/>
              <a:t>21%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3187279" y="2284046"/>
            <a:ext cx="2140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Association</a:t>
            </a:r>
          </a:p>
          <a:p>
            <a:pPr algn="ctr"/>
            <a:r>
              <a:rPr lang="fr-FR" b="1" dirty="0"/>
              <a:t>17%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5955835" y="5401445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EPIC</a:t>
            </a:r>
          </a:p>
          <a:p>
            <a:pPr algn="ctr"/>
            <a:r>
              <a:rPr lang="fr-FR" sz="1400" b="1" dirty="0"/>
              <a:t>21%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7486693" y="4077072"/>
            <a:ext cx="17116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Régie</a:t>
            </a:r>
          </a:p>
          <a:p>
            <a:pPr algn="ctr"/>
            <a:r>
              <a:rPr lang="fr-FR" sz="1400" dirty="0"/>
              <a:t>+ Service Tourisme</a:t>
            </a:r>
          </a:p>
          <a:p>
            <a:pPr algn="ctr"/>
            <a:r>
              <a:rPr lang="fr-FR" sz="1400" b="1" dirty="0"/>
              <a:t>39%</a:t>
            </a:r>
          </a:p>
        </p:txBody>
      </p:sp>
      <p:grpSp>
        <p:nvGrpSpPr>
          <p:cNvPr id="58" name="Groupe 57"/>
          <p:cNvGrpSpPr/>
          <p:nvPr/>
        </p:nvGrpSpPr>
        <p:grpSpPr>
          <a:xfrm>
            <a:off x="6303604" y="4581128"/>
            <a:ext cx="2476995" cy="1919023"/>
            <a:chOff x="5361435" y="2646189"/>
            <a:chExt cx="3968351" cy="3074435"/>
          </a:xfrm>
        </p:grpSpPr>
        <p:graphicFrame>
          <p:nvGraphicFramePr>
            <p:cNvPr id="38" name="Graphique 3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565512163"/>
                </p:ext>
              </p:extLst>
            </p:nvPr>
          </p:nvGraphicFramePr>
          <p:xfrm>
            <a:off x="5361435" y="2646189"/>
            <a:ext cx="3968351" cy="307443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54" name="Arc 53"/>
            <p:cNvSpPr/>
            <p:nvPr/>
          </p:nvSpPr>
          <p:spPr>
            <a:xfrm rot="12481738">
              <a:off x="6028775" y="2924266"/>
              <a:ext cx="2456134" cy="2424510"/>
            </a:xfrm>
            <a:prstGeom prst="arc">
              <a:avLst>
                <a:gd name="adj1" fmla="val 16691683"/>
                <a:gd name="adj2" fmla="val 276112"/>
              </a:avLst>
            </a:prstGeom>
            <a:noFill/>
            <a:ln w="28575"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Arc 54"/>
            <p:cNvSpPr/>
            <p:nvPr/>
          </p:nvSpPr>
          <p:spPr>
            <a:xfrm rot="17688869">
              <a:off x="6111682" y="2674052"/>
              <a:ext cx="2769036" cy="2795367"/>
            </a:xfrm>
            <a:prstGeom prst="arc">
              <a:avLst>
                <a:gd name="adj1" fmla="val 16534398"/>
                <a:gd name="adj2" fmla="val 2829154"/>
              </a:avLst>
            </a:prstGeom>
            <a:noFill/>
            <a:ln w="28575"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Arc 55"/>
            <p:cNvSpPr/>
            <p:nvPr/>
          </p:nvSpPr>
          <p:spPr>
            <a:xfrm rot="3935410">
              <a:off x="6141473" y="2727217"/>
              <a:ext cx="2746248" cy="2704289"/>
            </a:xfrm>
            <a:prstGeom prst="arc">
              <a:avLst>
                <a:gd name="adj1" fmla="val 16835920"/>
                <a:gd name="adj2" fmla="val 3339344"/>
              </a:avLst>
            </a:prstGeom>
            <a:noFill/>
            <a:ln w="28575"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9" name="Rectangle à coins arrondis 58"/>
          <p:cNvSpPr/>
          <p:nvPr/>
        </p:nvSpPr>
        <p:spPr>
          <a:xfrm>
            <a:off x="5313837" y="4483237"/>
            <a:ext cx="1224136" cy="50988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2016</a:t>
            </a:r>
          </a:p>
        </p:txBody>
      </p:sp>
      <p:sp>
        <p:nvSpPr>
          <p:cNvPr id="60" name="Rectangle à coins arrondis 59"/>
          <p:cNvSpPr/>
          <p:nvPr/>
        </p:nvSpPr>
        <p:spPr>
          <a:xfrm>
            <a:off x="5313837" y="2529790"/>
            <a:ext cx="1224136" cy="50988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AURA</a:t>
            </a:r>
          </a:p>
        </p:txBody>
      </p:sp>
      <p:grpSp>
        <p:nvGrpSpPr>
          <p:cNvPr id="69" name="Groupe 68"/>
          <p:cNvGrpSpPr/>
          <p:nvPr/>
        </p:nvGrpSpPr>
        <p:grpSpPr>
          <a:xfrm>
            <a:off x="5963696" y="1684003"/>
            <a:ext cx="3803324" cy="2272806"/>
            <a:chOff x="4857285" y="1228033"/>
            <a:chExt cx="4572000" cy="2732154"/>
          </a:xfrm>
        </p:grpSpPr>
        <p:graphicFrame>
          <p:nvGraphicFramePr>
            <p:cNvPr id="61" name="Graphique 6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863026665"/>
                </p:ext>
              </p:extLst>
            </p:nvPr>
          </p:nvGraphicFramePr>
          <p:xfrm>
            <a:off x="4857285" y="1228033"/>
            <a:ext cx="4572000" cy="273215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pSp>
          <p:nvGrpSpPr>
            <p:cNvPr id="68" name="Groupe 67"/>
            <p:cNvGrpSpPr/>
            <p:nvPr/>
          </p:nvGrpSpPr>
          <p:grpSpPr>
            <a:xfrm>
              <a:off x="5974205" y="1585173"/>
              <a:ext cx="2160659" cy="2205375"/>
              <a:chOff x="5974205" y="1585173"/>
              <a:chExt cx="2160659" cy="2205375"/>
            </a:xfrm>
          </p:grpSpPr>
          <p:sp>
            <p:nvSpPr>
              <p:cNvPr id="62" name="Arc 61"/>
              <p:cNvSpPr/>
              <p:nvPr/>
            </p:nvSpPr>
            <p:spPr>
              <a:xfrm rot="9591845">
                <a:off x="5974205" y="1689236"/>
                <a:ext cx="2125312" cy="2101312"/>
              </a:xfrm>
              <a:prstGeom prst="arc">
                <a:avLst>
                  <a:gd name="adj1" fmla="val 15790722"/>
                  <a:gd name="adj2" fmla="val 2956939"/>
                </a:avLst>
              </a:prstGeom>
              <a:noFill/>
              <a:ln w="28575"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3" name="Arc 62"/>
              <p:cNvSpPr/>
              <p:nvPr/>
            </p:nvSpPr>
            <p:spPr>
              <a:xfrm rot="16700264">
                <a:off x="5995947" y="1701118"/>
                <a:ext cx="1831730" cy="1697469"/>
              </a:xfrm>
              <a:prstGeom prst="arc">
                <a:avLst>
                  <a:gd name="adj1" fmla="val 17095242"/>
                  <a:gd name="adj2" fmla="val 20658260"/>
                </a:avLst>
              </a:prstGeom>
              <a:noFill/>
              <a:ln w="28575"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Arc 63"/>
              <p:cNvSpPr/>
              <p:nvPr/>
            </p:nvSpPr>
            <p:spPr>
              <a:xfrm rot="19804201">
                <a:off x="6245926" y="1585173"/>
                <a:ext cx="1888938" cy="2055190"/>
              </a:xfrm>
              <a:prstGeom prst="arc">
                <a:avLst>
                  <a:gd name="adj1" fmla="val 16912953"/>
                  <a:gd name="adj2" fmla="val 3905624"/>
                </a:avLst>
              </a:prstGeom>
              <a:noFill/>
              <a:ln w="28575"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65" name="ZoneTexte 64"/>
          <p:cNvSpPr txBox="1"/>
          <p:nvPr/>
        </p:nvSpPr>
        <p:spPr>
          <a:xfrm>
            <a:off x="7963196" y="1691606"/>
            <a:ext cx="1312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Association</a:t>
            </a:r>
          </a:p>
          <a:p>
            <a:pPr algn="ctr"/>
            <a:r>
              <a:rPr lang="fr-FR" sz="1400" b="1" dirty="0"/>
              <a:t>38%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5925905" y="3270471"/>
            <a:ext cx="14401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EPIC</a:t>
            </a:r>
          </a:p>
          <a:p>
            <a:pPr algn="ctr"/>
            <a:r>
              <a:rPr lang="fr-FR" sz="1400" dirty="0"/>
              <a:t>+ Régie SPIC</a:t>
            </a:r>
          </a:p>
          <a:p>
            <a:pPr algn="ctr"/>
            <a:r>
              <a:rPr lang="fr-FR" sz="1400" b="1" dirty="0"/>
              <a:t>40%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5575737" y="1558044"/>
            <a:ext cx="21404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Régie SPA</a:t>
            </a:r>
          </a:p>
          <a:p>
            <a:pPr algn="ctr"/>
            <a:r>
              <a:rPr lang="fr-FR" sz="1400" dirty="0"/>
              <a:t>+ Service Tourisme</a:t>
            </a:r>
          </a:p>
          <a:p>
            <a:pPr algn="ctr"/>
            <a:r>
              <a:rPr lang="fr-FR" sz="1400" b="1" dirty="0"/>
              <a:t>14%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7999886" y="6020126"/>
            <a:ext cx="1312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Association</a:t>
            </a:r>
          </a:p>
          <a:p>
            <a:pPr algn="ctr"/>
            <a:r>
              <a:rPr lang="fr-FR" sz="1400" b="1" dirty="0"/>
              <a:t>38%</a:t>
            </a:r>
          </a:p>
        </p:txBody>
      </p:sp>
    </p:spTree>
    <p:extLst>
      <p:ext uri="{BB962C8B-B14F-4D97-AF65-F5344CB8AC3E}">
        <p14:creationId xmlns:p14="http://schemas.microsoft.com/office/powerpoint/2010/main" val="622988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b="1" dirty="0"/>
              <a:t>Classement des OT</a:t>
            </a:r>
          </a:p>
        </p:txBody>
      </p:sp>
      <p:graphicFrame>
        <p:nvGraphicFramePr>
          <p:cNvPr id="11" name="Graphique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0520345"/>
              </p:ext>
            </p:extLst>
          </p:nvPr>
        </p:nvGraphicFramePr>
        <p:xfrm>
          <a:off x="-180528" y="1671426"/>
          <a:ext cx="4975218" cy="3413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phique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4549882"/>
              </p:ext>
            </p:extLst>
          </p:nvPr>
        </p:nvGraphicFramePr>
        <p:xfrm>
          <a:off x="5354960" y="1526580"/>
          <a:ext cx="4086200" cy="2379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aphique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3454499"/>
              </p:ext>
            </p:extLst>
          </p:nvPr>
        </p:nvGraphicFramePr>
        <p:xfrm>
          <a:off x="5209728" y="395190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4071156" y="5876794"/>
            <a:ext cx="144706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>
                <a:solidFill>
                  <a:schemeClr val="bg1">
                    <a:lumMod val="50000"/>
                  </a:schemeClr>
                </a:solidFill>
              </a:rPr>
              <a:t>24 réponses en 2019</a:t>
            </a:r>
          </a:p>
          <a:p>
            <a:r>
              <a:rPr lang="fr-FR" sz="1100" i="1" dirty="0">
                <a:solidFill>
                  <a:schemeClr val="bg1">
                    <a:lumMod val="50000"/>
                  </a:schemeClr>
                </a:solidFill>
              </a:rPr>
              <a:t>46 réponses en 2016</a:t>
            </a:r>
          </a:p>
          <a:p>
            <a:r>
              <a:rPr lang="fr-FR" sz="1100" i="1" dirty="0">
                <a:solidFill>
                  <a:schemeClr val="bg1">
                    <a:lumMod val="50000"/>
                  </a:schemeClr>
                </a:solidFill>
              </a:rPr>
              <a:t>175 Réponses AURA</a:t>
            </a:r>
          </a:p>
        </p:txBody>
      </p:sp>
      <p:grpSp>
        <p:nvGrpSpPr>
          <p:cNvPr id="7" name="Groupe 6"/>
          <p:cNvGrpSpPr/>
          <p:nvPr/>
        </p:nvGrpSpPr>
        <p:grpSpPr>
          <a:xfrm>
            <a:off x="739306" y="5084570"/>
            <a:ext cx="2469256" cy="1384995"/>
            <a:chOff x="739306" y="5084570"/>
            <a:chExt cx="2469256" cy="1384995"/>
          </a:xfrm>
        </p:grpSpPr>
        <p:grpSp>
          <p:nvGrpSpPr>
            <p:cNvPr id="6" name="Groupe 5"/>
            <p:cNvGrpSpPr/>
            <p:nvPr/>
          </p:nvGrpSpPr>
          <p:grpSpPr>
            <a:xfrm>
              <a:off x="739306" y="5084570"/>
              <a:ext cx="2469256" cy="1384995"/>
              <a:chOff x="1526680" y="5345131"/>
              <a:chExt cx="2469256" cy="13849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526680" y="5468648"/>
                <a:ext cx="158452" cy="11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ZoneTexte 4"/>
              <p:cNvSpPr txBox="1"/>
              <p:nvPr/>
            </p:nvSpPr>
            <p:spPr>
              <a:xfrm>
                <a:off x="1691680" y="5345131"/>
                <a:ext cx="2304256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dirty="0"/>
                  <a:t>Catégorie I</a:t>
                </a:r>
              </a:p>
              <a:p>
                <a:r>
                  <a:rPr lang="fr-FR" sz="1400" dirty="0"/>
                  <a:t>Catégorie II</a:t>
                </a:r>
              </a:p>
              <a:p>
                <a:r>
                  <a:rPr lang="fr-FR" sz="1400" dirty="0"/>
                  <a:t>Catégorie III</a:t>
                </a:r>
              </a:p>
              <a:p>
                <a:r>
                  <a:rPr lang="fr-FR" sz="1400" dirty="0"/>
                  <a:t>Non Classé</a:t>
                </a:r>
              </a:p>
              <a:p>
                <a:r>
                  <a:rPr lang="fr-FR" sz="1400" dirty="0"/>
                  <a:t>Classement en étoile (2016)</a:t>
                </a:r>
              </a:p>
              <a:p>
                <a:r>
                  <a:rPr lang="fr-FR" sz="1400" dirty="0"/>
                  <a:t>Syndicat d’Initiative (AURA)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526680" y="5660252"/>
                <a:ext cx="158452" cy="11541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526680" y="5866436"/>
                <a:ext cx="158452" cy="11541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526680" y="6109732"/>
                <a:ext cx="158452" cy="11541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1526680" y="6309320"/>
                <a:ext cx="158452" cy="11541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745854" y="6250286"/>
              <a:ext cx="158452" cy="11541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" name="ZoneTexte 3"/>
          <p:cNvSpPr txBox="1"/>
          <p:nvPr/>
        </p:nvSpPr>
        <p:spPr>
          <a:xfrm>
            <a:off x="1447650" y="2251611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11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2793902" y="4236128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10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3378155" y="2580854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2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3594179" y="2994722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1</a:t>
            </a:r>
          </a:p>
        </p:txBody>
      </p:sp>
      <p:sp>
        <p:nvSpPr>
          <p:cNvPr id="26" name="Rectangle à coins arrondis 25"/>
          <p:cNvSpPr/>
          <p:nvPr/>
        </p:nvSpPr>
        <p:spPr>
          <a:xfrm>
            <a:off x="4902944" y="4319737"/>
            <a:ext cx="1224136" cy="50988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2016</a:t>
            </a:r>
          </a:p>
        </p:txBody>
      </p:sp>
      <p:sp>
        <p:nvSpPr>
          <p:cNvPr id="27" name="Rectangle à coins arrondis 26"/>
          <p:cNvSpPr/>
          <p:nvPr/>
        </p:nvSpPr>
        <p:spPr>
          <a:xfrm>
            <a:off x="4902944" y="2420888"/>
            <a:ext cx="1224136" cy="50988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AURA</a:t>
            </a:r>
          </a:p>
        </p:txBody>
      </p:sp>
    </p:spTree>
    <p:extLst>
      <p:ext uri="{BB962C8B-B14F-4D97-AF65-F5344CB8AC3E}">
        <p14:creationId xmlns:p14="http://schemas.microsoft.com/office/powerpoint/2010/main" val="1696985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971600" y="116632"/>
            <a:ext cx="7416824" cy="1152128"/>
          </a:xfrm>
        </p:spPr>
        <p:txBody>
          <a:bodyPr>
            <a:normAutofit/>
          </a:bodyPr>
          <a:lstStyle/>
          <a:p>
            <a:r>
              <a:rPr lang="fr-FR" sz="3600" b="1" dirty="0"/>
              <a:t>Missions des OT</a:t>
            </a:r>
            <a:endParaRPr lang="fr-FR" sz="2400" b="1" dirty="0"/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00000000-0008-0000-05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5703809"/>
              </p:ext>
            </p:extLst>
          </p:nvPr>
        </p:nvGraphicFramePr>
        <p:xfrm>
          <a:off x="179512" y="2132856"/>
          <a:ext cx="8784976" cy="4060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611560" y="1526084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Hors missions obligatoires  (accueil, information, promotion et coordination)</a:t>
            </a:r>
          </a:p>
        </p:txBody>
      </p:sp>
    </p:spTree>
    <p:extLst>
      <p:ext uri="{BB962C8B-B14F-4D97-AF65-F5344CB8AC3E}">
        <p14:creationId xmlns:p14="http://schemas.microsoft.com/office/powerpoint/2010/main" val="20785298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1218</Words>
  <Application>Microsoft Office PowerPoint</Application>
  <PresentationFormat>Affichage à l'écran (4:3)</PresentationFormat>
  <Paragraphs>340</Paragraphs>
  <Slides>25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Thème Office</vt:lpstr>
      <vt:lpstr>Radioscopie des Offices de Tourisme de l’Isère 2019</vt:lpstr>
      <vt:lpstr>Le tourisme en chiffres</vt:lpstr>
      <vt:lpstr>Présentation PowerPoint</vt:lpstr>
      <vt:lpstr>Labels de destination</vt:lpstr>
      <vt:lpstr>Les Offices de Tourisme de l’Isère en 2019</vt:lpstr>
      <vt:lpstr>Territoire de compétence des OT</vt:lpstr>
      <vt:lpstr>Statut juridique des OT</vt:lpstr>
      <vt:lpstr>Classement des OT</vt:lpstr>
      <vt:lpstr>Missions des OT</vt:lpstr>
      <vt:lpstr>Missions et chiffres d’affaires</vt:lpstr>
      <vt:lpstr>BIT et Accueil hors les murs</vt:lpstr>
      <vt:lpstr>Fréquentation</vt:lpstr>
      <vt:lpstr>Présence sur les réseaux sociaux</vt:lpstr>
      <vt:lpstr>Traductions</vt:lpstr>
      <vt:lpstr>Qualité et labels</vt:lpstr>
      <vt:lpstr>Ressources humaines en 2018</vt:lpstr>
      <vt:lpstr>Les ETP en Isère</vt:lpstr>
      <vt:lpstr>Nombre moyen d’ETP selon le territoire de compétence</vt:lpstr>
      <vt:lpstr>Budget 2016 - 2019</vt:lpstr>
      <vt:lpstr>Budget moyen selon le territoire de compétence</vt:lpstr>
      <vt:lpstr>Subventions et Taxe de séjour</vt:lpstr>
      <vt:lpstr>Relations avec les socio-pros</vt:lpstr>
      <vt:lpstr>Taxe de séjour</vt:lpstr>
      <vt:lpstr>Taxe de séjour et lits touristiques marchands</vt:lpstr>
      <vt:lpstr>Merci de votre attention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Résultats  Radioscopie de l’Isère 2019</dc:title>
  <dc:creator>Mariek.VERHOEVEN</dc:creator>
  <cp:lastModifiedBy>FDOTSI Isère</cp:lastModifiedBy>
  <cp:revision>97</cp:revision>
  <cp:lastPrinted>2019-06-05T15:03:35Z</cp:lastPrinted>
  <dcterms:created xsi:type="dcterms:W3CDTF">2019-05-29T09:10:18Z</dcterms:created>
  <dcterms:modified xsi:type="dcterms:W3CDTF">2019-10-11T08:20:20Z</dcterms:modified>
</cp:coreProperties>
</file>